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68" r:id="rId4"/>
    <p:sldId id="338" r:id="rId5"/>
    <p:sldId id="264" r:id="rId6"/>
    <p:sldId id="287" r:id="rId7"/>
    <p:sldId id="336" r:id="rId8"/>
    <p:sldId id="285" r:id="rId9"/>
    <p:sldId id="337" r:id="rId10"/>
    <p:sldId id="281" r:id="rId11"/>
    <p:sldId id="257" r:id="rId12"/>
    <p:sldId id="258" r:id="rId13"/>
    <p:sldId id="260" r:id="rId14"/>
    <p:sldId id="335" r:id="rId15"/>
    <p:sldId id="261" r:id="rId16"/>
    <p:sldId id="265" r:id="rId17"/>
    <p:sldId id="266" r:id="rId18"/>
    <p:sldId id="339" r:id="rId19"/>
    <p:sldId id="26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uming Chan" initials="CC" lastIdx="3" clrIdx="0">
    <p:extLst>
      <p:ext uri="{19B8F6BF-5375-455C-9EA6-DF929625EA0E}">
        <p15:presenceInfo xmlns:p15="http://schemas.microsoft.com/office/powerpoint/2012/main" userId="682d3212e561432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1F36"/>
    <a:srgbClr val="0D6C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>
        <p:scale>
          <a:sx n="100" d="100"/>
          <a:sy n="100" d="100"/>
        </p:scale>
        <p:origin x="99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1439" cy="9143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[Balanced Scorecard July 2018.XLSM]Sheet1!PivotTable1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1.1128576753600477E-2"/>
          <c:y val="2.5447846578448681E-2"/>
          <c:w val="0.98887142324639954"/>
          <c:h val="0.94910430684310265"/>
        </c:manualLayout>
      </c:layout>
      <c:areaChart>
        <c:grouping val="standar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00B050"/>
            </a:solidFill>
            <a:ln w="53975">
              <a:solidFill>
                <a:schemeClr val="bg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c:spPr>
          <c:cat>
            <c:multiLvlStrRef>
              <c:f>Sheet1!$A$4:$A$38</c:f>
              <c:multiLvlStrCache>
                <c:ptCount val="31"/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5</c:v>
                  </c:pt>
                  <c:pt idx="5">
                    <c:v>6</c:v>
                  </c:pt>
                  <c:pt idx="6">
                    <c:v>7</c:v>
                  </c:pt>
                  <c:pt idx="7">
                    <c:v>8</c:v>
                  </c:pt>
                  <c:pt idx="8">
                    <c:v>9</c:v>
                  </c:pt>
                  <c:pt idx="9">
                    <c:v>10</c:v>
                  </c:pt>
                  <c:pt idx="10">
                    <c:v>11</c:v>
                  </c:pt>
                  <c:pt idx="11">
                    <c:v>12</c:v>
                  </c:pt>
                  <c:pt idx="12">
                    <c:v>1</c:v>
                  </c:pt>
                  <c:pt idx="13">
                    <c:v>2</c:v>
                  </c:pt>
                  <c:pt idx="14">
                    <c:v>3</c:v>
                  </c:pt>
                  <c:pt idx="15">
                    <c:v>4</c:v>
                  </c:pt>
                  <c:pt idx="16">
                    <c:v>5</c:v>
                  </c:pt>
                  <c:pt idx="17">
                    <c:v>6</c:v>
                  </c:pt>
                  <c:pt idx="18">
                    <c:v>7</c:v>
                  </c:pt>
                  <c:pt idx="19">
                    <c:v>8</c:v>
                  </c:pt>
                  <c:pt idx="20">
                    <c:v>9</c:v>
                  </c:pt>
                  <c:pt idx="21">
                    <c:v>10</c:v>
                  </c:pt>
                  <c:pt idx="22">
                    <c:v>11</c:v>
                  </c:pt>
                  <c:pt idx="23">
                    <c:v>12</c:v>
                  </c:pt>
                  <c:pt idx="24">
                    <c:v>1</c:v>
                  </c:pt>
                  <c:pt idx="25">
                    <c:v>2</c:v>
                  </c:pt>
                  <c:pt idx="26">
                    <c:v>3</c:v>
                  </c:pt>
                  <c:pt idx="27">
                    <c:v>4</c:v>
                  </c:pt>
                  <c:pt idx="28">
                    <c:v>5</c:v>
                  </c:pt>
                  <c:pt idx="29">
                    <c:v>6</c:v>
                  </c:pt>
                  <c:pt idx="30">
                    <c:v>7</c:v>
                  </c:pt>
                </c:lvl>
                <c:lvl>
                  <c:pt idx="0">
                    <c:v>2016</c:v>
                  </c:pt>
                  <c:pt idx="12">
                    <c:v>2017</c:v>
                  </c:pt>
                  <c:pt idx="24">
                    <c:v>2018</c:v>
                  </c:pt>
                </c:lvl>
              </c:multiLvlStrCache>
            </c:multiLvlStrRef>
          </c:cat>
          <c:val>
            <c:numRef>
              <c:f>Sheet1!$B$4:$B$38</c:f>
              <c:numCache>
                <c:formatCode>General</c:formatCode>
                <c:ptCount val="31"/>
                <c:pt idx="0">
                  <c:v>69345</c:v>
                </c:pt>
                <c:pt idx="1">
                  <c:v>58661</c:v>
                </c:pt>
                <c:pt idx="2">
                  <c:v>82760</c:v>
                </c:pt>
                <c:pt idx="3">
                  <c:v>79344</c:v>
                </c:pt>
                <c:pt idx="4">
                  <c:v>75722</c:v>
                </c:pt>
                <c:pt idx="5">
                  <c:v>79233</c:v>
                </c:pt>
                <c:pt idx="6">
                  <c:v>78116</c:v>
                </c:pt>
                <c:pt idx="7">
                  <c:v>75228</c:v>
                </c:pt>
                <c:pt idx="8">
                  <c:v>72914</c:v>
                </c:pt>
                <c:pt idx="9">
                  <c:v>70627</c:v>
                </c:pt>
                <c:pt idx="10">
                  <c:v>75709</c:v>
                </c:pt>
                <c:pt idx="11">
                  <c:v>74125</c:v>
                </c:pt>
                <c:pt idx="12">
                  <c:v>83532</c:v>
                </c:pt>
                <c:pt idx="13">
                  <c:v>74607</c:v>
                </c:pt>
                <c:pt idx="14">
                  <c:v>107847</c:v>
                </c:pt>
                <c:pt idx="15">
                  <c:v>104217</c:v>
                </c:pt>
                <c:pt idx="16">
                  <c:v>120543</c:v>
                </c:pt>
                <c:pt idx="17">
                  <c:v>114837</c:v>
                </c:pt>
                <c:pt idx="18">
                  <c:v>87401</c:v>
                </c:pt>
                <c:pt idx="19">
                  <c:v>108941</c:v>
                </c:pt>
                <c:pt idx="20">
                  <c:v>103481</c:v>
                </c:pt>
                <c:pt idx="21">
                  <c:v>141899</c:v>
                </c:pt>
                <c:pt idx="22">
                  <c:v>165616</c:v>
                </c:pt>
                <c:pt idx="23">
                  <c:v>91311</c:v>
                </c:pt>
                <c:pt idx="24">
                  <c:v>82484</c:v>
                </c:pt>
                <c:pt idx="25">
                  <c:v>65887</c:v>
                </c:pt>
                <c:pt idx="26">
                  <c:v>80761</c:v>
                </c:pt>
                <c:pt idx="27">
                  <c:v>75173</c:v>
                </c:pt>
                <c:pt idx="28">
                  <c:v>95061</c:v>
                </c:pt>
                <c:pt idx="29">
                  <c:v>85312</c:v>
                </c:pt>
                <c:pt idx="30">
                  <c:v>78929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8E-4B29-BA22-C818116281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bg1">
                      <a:alpha val="5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  <a:effectLst>
              <a:innerShdw blurRad="114300">
                <a:prstClr val="black"/>
              </a:innerShdw>
            </a:effectLst>
          </c:spPr>
        </c:dropLines>
        <c:axId val="247014928"/>
        <c:axId val="247009832"/>
      </c:areaChart>
      <c:catAx>
        <c:axId val="24701492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47009832"/>
        <c:crosses val="autoZero"/>
        <c:auto val="1"/>
        <c:lblAlgn val="ctr"/>
        <c:lblOffset val="100"/>
        <c:noMultiLvlLbl val="0"/>
      </c:catAx>
      <c:valAx>
        <c:axId val="2470098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470149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rgbClr val="023649"/>
              </a:solidFill>
              <a:ln w="19050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6BF-47C4-A589-4D06ABDC76E6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6BF-47C4-A589-4D06ABDC76E6}"/>
              </c:ext>
            </c:extLst>
          </c:dPt>
          <c:val>
            <c:numRef>
              <c:f>Sheet1!$G$8:$H$8</c:f>
              <c:numCache>
                <c:formatCode>0%</c:formatCode>
                <c:ptCount val="2"/>
                <c:pt idx="0">
                  <c:v>0.95</c:v>
                </c:pt>
                <c:pt idx="1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6BF-47C4-A589-4D06ABDC76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Sheet1!$I$3</c:f>
              <c:strCache>
                <c:ptCount val="1"/>
                <c:pt idx="0">
                  <c:v>Previous Year</c:v>
                </c:pt>
              </c:strCache>
            </c:strRef>
          </c:tx>
          <c:spPr>
            <a:ln w="1905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multiLvlStrRef>
              <c:f>Sheet1!$F$4:$G$19</c:f>
              <c:multiLvlStrCache>
                <c:ptCount val="16"/>
                <c:lvl>
                  <c:pt idx="0">
                    <c:v>Jan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Apr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  <c:pt idx="7">
                    <c:v>Aug</c:v>
                  </c:pt>
                  <c:pt idx="8">
                    <c:v>Sep</c:v>
                  </c:pt>
                  <c:pt idx="9">
                    <c:v>Oct</c:v>
                  </c:pt>
                  <c:pt idx="10">
                    <c:v>Nov</c:v>
                  </c:pt>
                  <c:pt idx="11">
                    <c:v>Dec</c:v>
                  </c:pt>
                  <c:pt idx="12">
                    <c:v>Jan</c:v>
                  </c:pt>
                  <c:pt idx="13">
                    <c:v>Feb</c:v>
                  </c:pt>
                  <c:pt idx="14">
                    <c:v>Mar</c:v>
                  </c:pt>
                  <c:pt idx="15">
                    <c:v>Apr</c:v>
                  </c:pt>
                </c:lvl>
                <c:lvl>
                  <c:pt idx="0">
                    <c:v>2017</c:v>
                  </c:pt>
                  <c:pt idx="12">
                    <c:v>2018</c:v>
                  </c:pt>
                </c:lvl>
              </c:multiLvlStrCache>
            </c:multiLvlStrRef>
          </c:cat>
          <c:val>
            <c:numRef>
              <c:f>Sheet1!$I$4:$I$19</c:f>
              <c:numCache>
                <c:formatCode>General</c:formatCode>
                <c:ptCount val="16"/>
                <c:pt idx="0">
                  <c:v>3276347772</c:v>
                </c:pt>
                <c:pt idx="1">
                  <c:v>2840114136</c:v>
                </c:pt>
                <c:pt idx="2">
                  <c:v>2965334862</c:v>
                </c:pt>
                <c:pt idx="3">
                  <c:v>2762471792</c:v>
                </c:pt>
                <c:pt idx="4">
                  <c:v>2705387730</c:v>
                </c:pt>
                <c:pt idx="5">
                  <c:v>2937909486</c:v>
                </c:pt>
                <c:pt idx="6">
                  <c:v>3418136274</c:v>
                </c:pt>
                <c:pt idx="7">
                  <c:v>3267263612</c:v>
                </c:pt>
                <c:pt idx="8">
                  <c:v>2905067932</c:v>
                </c:pt>
                <c:pt idx="9">
                  <c:v>2792532642</c:v>
                </c:pt>
                <c:pt idx="10">
                  <c:v>2707289172</c:v>
                </c:pt>
                <c:pt idx="11">
                  <c:v>3003532226</c:v>
                </c:pt>
                <c:pt idx="12" formatCode="_(* #,##0_);_(* \(#,##0\);_(* &quot;-&quot;??_);_(@_)">
                  <c:v>3327869004</c:v>
                </c:pt>
                <c:pt idx="13" formatCode="_(* #,##0_);_(* \(#,##0\);_(* &quot;-&quot;??_);_(@_)">
                  <c:v>2494099050</c:v>
                </c:pt>
                <c:pt idx="14" formatCode="_(* #,##0_);_(* \(#,##0\);_(* &quot;-&quot;??_);_(@_)">
                  <c:v>2565602030</c:v>
                </c:pt>
                <c:pt idx="15" formatCode="_(* #,##0_);_(* \(#,##0\);_(* &quot;-&quot;??_);_(@_)">
                  <c:v>3023692428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4AC-470C-B2B4-FE7F66E506FF}"/>
            </c:ext>
          </c:extLst>
        </c:ser>
        <c:ser>
          <c:idx val="0"/>
          <c:order val="1"/>
          <c:tx>
            <c:strRef>
              <c:f>Sheet1!$H$3</c:f>
              <c:strCache>
                <c:ptCount val="1"/>
                <c:pt idx="0">
                  <c:v>Actual</c:v>
                </c:pt>
              </c:strCache>
            </c:strRef>
          </c:tx>
          <c:spPr>
            <a:ln w="19050" cap="rnd">
              <a:solidFill>
                <a:srgbClr val="4C6E70"/>
              </a:solidFill>
              <a:round/>
            </a:ln>
            <a:effectLst/>
          </c:spPr>
          <c:marker>
            <c:symbol val="none"/>
          </c:marker>
          <c:cat>
            <c:multiLvlStrRef>
              <c:f>Sheet1!$F$4:$G$19</c:f>
              <c:multiLvlStrCache>
                <c:ptCount val="16"/>
                <c:lvl>
                  <c:pt idx="0">
                    <c:v>Jan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Apr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  <c:pt idx="7">
                    <c:v>Aug</c:v>
                  </c:pt>
                  <c:pt idx="8">
                    <c:v>Sep</c:v>
                  </c:pt>
                  <c:pt idx="9">
                    <c:v>Oct</c:v>
                  </c:pt>
                  <c:pt idx="10">
                    <c:v>Nov</c:v>
                  </c:pt>
                  <c:pt idx="11">
                    <c:v>Dec</c:v>
                  </c:pt>
                  <c:pt idx="12">
                    <c:v>Jan</c:v>
                  </c:pt>
                  <c:pt idx="13">
                    <c:v>Feb</c:v>
                  </c:pt>
                  <c:pt idx="14">
                    <c:v>Mar</c:v>
                  </c:pt>
                  <c:pt idx="15">
                    <c:v>Apr</c:v>
                  </c:pt>
                </c:lvl>
                <c:lvl>
                  <c:pt idx="0">
                    <c:v>2017</c:v>
                  </c:pt>
                  <c:pt idx="12">
                    <c:v>2018</c:v>
                  </c:pt>
                </c:lvl>
              </c:multiLvlStrCache>
            </c:multiLvlStrRef>
          </c:cat>
          <c:val>
            <c:numRef>
              <c:f>Sheet1!$H$4:$H$19</c:f>
              <c:numCache>
                <c:formatCode>_(* #,##0_);_(* \(#,##0\);_(* "-"??_);_(@_)</c:formatCode>
                <c:ptCount val="16"/>
                <c:pt idx="0">
                  <c:v>3327869004</c:v>
                </c:pt>
                <c:pt idx="1">
                  <c:v>2494099050</c:v>
                </c:pt>
                <c:pt idx="2">
                  <c:v>2565602030</c:v>
                </c:pt>
                <c:pt idx="3">
                  <c:v>3023692428</c:v>
                </c:pt>
                <c:pt idx="4">
                  <c:v>2774395818</c:v>
                </c:pt>
                <c:pt idx="5">
                  <c:v>2877498212</c:v>
                </c:pt>
                <c:pt idx="6">
                  <c:v>3347121062</c:v>
                </c:pt>
                <c:pt idx="7">
                  <c:v>3131022160</c:v>
                </c:pt>
                <c:pt idx="8">
                  <c:v>2825667424</c:v>
                </c:pt>
                <c:pt idx="9">
                  <c:v>2885818850</c:v>
                </c:pt>
                <c:pt idx="10">
                  <c:v>2505988836</c:v>
                </c:pt>
                <c:pt idx="11">
                  <c:v>3161651288</c:v>
                </c:pt>
                <c:pt idx="12">
                  <c:v>2992099864</c:v>
                </c:pt>
                <c:pt idx="13">
                  <c:v>2615488666</c:v>
                </c:pt>
                <c:pt idx="14">
                  <c:v>2778577874</c:v>
                </c:pt>
                <c:pt idx="15">
                  <c:v>2740347834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4AC-470C-B2B4-FE7F66E506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13315704"/>
        <c:axId val="457114032"/>
      </c:lineChart>
      <c:catAx>
        <c:axId val="713315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rgbClr val="4C6E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457114032"/>
        <c:crosses val="autoZero"/>
        <c:auto val="1"/>
        <c:lblAlgn val="ctr"/>
        <c:lblOffset val="100"/>
        <c:noMultiLvlLbl val="0"/>
      </c:catAx>
      <c:valAx>
        <c:axId val="457114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rgbClr val="4C6E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713315704"/>
        <c:crosses val="autoZero"/>
        <c:crossBetween val="between"/>
        <c:dispUnits>
          <c:builtInUnit val="b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rgbClr val="4C6E7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rgbClr val="4C6E7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solidFill>
            <a:srgbClr val="4C6E7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[CH168_20180523_110029.xls]Sheet1!$C$1</c:f>
              <c:strCache>
                <c:ptCount val="1"/>
                <c:pt idx="0">
                  <c:v>New Member</c:v>
                </c:pt>
              </c:strCache>
            </c:strRef>
          </c:tx>
          <c:spPr>
            <a:ln w="19050" cap="rnd">
              <a:solidFill>
                <a:srgbClr val="525960"/>
              </a:solidFill>
              <a:round/>
            </a:ln>
            <a:effectLst/>
          </c:spPr>
          <c:marker>
            <c:symbol val="none"/>
          </c:marker>
          <c:cat>
            <c:strRef>
              <c:f>[CH168_20180523_110029.xls]Sheet1!$A$2:$B$41</c:f>
              <c:strCache>
                <c:ptCount val="37"/>
                <c:pt idx="0">
                  <c:v>2015</c:v>
                </c:pt>
                <c:pt idx="12">
                  <c:v>2016</c:v>
                </c:pt>
                <c:pt idx="24">
                  <c:v>2017</c:v>
                </c:pt>
                <c:pt idx="36">
                  <c:v>2018</c:v>
                </c:pt>
              </c:strCache>
            </c:strRef>
          </c:cat>
          <c:val>
            <c:numRef>
              <c:f>[CH168_20180523_110029.xls]Sheet1!$C$2:$C$41</c:f>
              <c:numCache>
                <c:formatCode>#,##0</c:formatCode>
                <c:ptCount val="40"/>
                <c:pt idx="0">
                  <c:v>6922</c:v>
                </c:pt>
                <c:pt idx="1">
                  <c:v>5267</c:v>
                </c:pt>
                <c:pt idx="2">
                  <c:v>7684</c:v>
                </c:pt>
                <c:pt idx="3">
                  <c:v>5579</c:v>
                </c:pt>
                <c:pt idx="4">
                  <c:v>5953</c:v>
                </c:pt>
                <c:pt idx="5">
                  <c:v>6766</c:v>
                </c:pt>
                <c:pt idx="6">
                  <c:v>8223</c:v>
                </c:pt>
                <c:pt idx="7">
                  <c:v>9695</c:v>
                </c:pt>
                <c:pt idx="8">
                  <c:v>9338</c:v>
                </c:pt>
                <c:pt idx="9">
                  <c:v>8372</c:v>
                </c:pt>
                <c:pt idx="10">
                  <c:v>5702</c:v>
                </c:pt>
                <c:pt idx="11">
                  <c:v>2875</c:v>
                </c:pt>
                <c:pt idx="12">
                  <c:v>6378</c:v>
                </c:pt>
                <c:pt idx="13">
                  <c:v>5163</c:v>
                </c:pt>
                <c:pt idx="14">
                  <c:v>7089</c:v>
                </c:pt>
                <c:pt idx="15">
                  <c:v>5970</c:v>
                </c:pt>
                <c:pt idx="16">
                  <c:v>5982</c:v>
                </c:pt>
                <c:pt idx="17">
                  <c:v>5996</c:v>
                </c:pt>
                <c:pt idx="18">
                  <c:v>7583</c:v>
                </c:pt>
                <c:pt idx="19">
                  <c:v>7346</c:v>
                </c:pt>
                <c:pt idx="20">
                  <c:v>6579</c:v>
                </c:pt>
                <c:pt idx="21">
                  <c:v>5658</c:v>
                </c:pt>
                <c:pt idx="22">
                  <c:v>5654</c:v>
                </c:pt>
                <c:pt idx="23">
                  <c:v>3266</c:v>
                </c:pt>
                <c:pt idx="24">
                  <c:v>7591</c:v>
                </c:pt>
                <c:pt idx="25">
                  <c:v>10407</c:v>
                </c:pt>
                <c:pt idx="26">
                  <c:v>20675</c:v>
                </c:pt>
                <c:pt idx="27">
                  <c:v>16677</c:v>
                </c:pt>
                <c:pt idx="28">
                  <c:v>24755</c:v>
                </c:pt>
                <c:pt idx="29">
                  <c:v>25352</c:v>
                </c:pt>
                <c:pt idx="30">
                  <c:v>13739</c:v>
                </c:pt>
                <c:pt idx="31">
                  <c:v>17325</c:v>
                </c:pt>
                <c:pt idx="32">
                  <c:v>18938</c:v>
                </c:pt>
                <c:pt idx="33">
                  <c:v>19854</c:v>
                </c:pt>
                <c:pt idx="34">
                  <c:v>16182</c:v>
                </c:pt>
                <c:pt idx="35">
                  <c:v>3409</c:v>
                </c:pt>
                <c:pt idx="36">
                  <c:v>9070</c:v>
                </c:pt>
                <c:pt idx="37">
                  <c:v>6527</c:v>
                </c:pt>
                <c:pt idx="38">
                  <c:v>5403</c:v>
                </c:pt>
                <c:pt idx="39">
                  <c:v>2472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64B-4FBC-B928-4D3A975293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57112072"/>
        <c:axId val="457111680"/>
      </c:lineChart>
      <c:catAx>
        <c:axId val="457112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rgbClr val="5259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457111680"/>
        <c:crosses val="autoZero"/>
        <c:auto val="1"/>
        <c:lblAlgn val="ctr"/>
        <c:lblOffset val="100"/>
        <c:noMultiLvlLbl val="0"/>
      </c:catAx>
      <c:valAx>
        <c:axId val="457111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rgbClr val="5259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457112072"/>
        <c:crosses val="autoZero"/>
        <c:crossBetween val="between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rgbClr val="52596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>
          <a:solidFill>
            <a:srgbClr val="52596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rgbClr val="FF9C25"/>
              </a:solidFill>
              <a:ln w="19050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A32-4CB3-BC0F-E1E119E7F0E5}"/>
              </c:ext>
            </c:extLst>
          </c:dPt>
          <c:dPt>
            <c:idx val="1"/>
            <c:bubble3D val="0"/>
            <c:spPr>
              <a:solidFill>
                <a:srgbClr val="D67500"/>
              </a:solidFill>
              <a:ln w="19050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A32-4CB3-BC0F-E1E119E7F0E5}"/>
              </c:ext>
            </c:extLst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EA32-4CB3-BC0F-E1E119E7F0E5}"/>
              </c:ext>
            </c:extLst>
          </c:dPt>
          <c:val>
            <c:numRef>
              <c:f>'[CH07-233_20180524_163640.xls]Sheet1'!$J$12:$J$14</c:f>
              <c:numCache>
                <c:formatCode>0%</c:formatCode>
                <c:ptCount val="3"/>
                <c:pt idx="0">
                  <c:v>0.49</c:v>
                </c:pt>
                <c:pt idx="1">
                  <c:v>0.35</c:v>
                </c:pt>
                <c:pt idx="2">
                  <c:v>0.16000000000000003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A32-4CB3-BC0F-E1E119E7F0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8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>
            <a:ln>
              <a:noFill/>
            </a:ln>
          </c:spPr>
          <c:explosion val="10"/>
          <c:dPt>
            <c:idx val="0"/>
            <c:bubble3D val="0"/>
            <c:spPr>
              <a:solidFill>
                <a:srgbClr val="05779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DD7-46A2-B8F1-56CC4F9B619D}"/>
              </c:ext>
            </c:extLst>
          </c:dPt>
          <c:dPt>
            <c:idx val="1"/>
            <c:bubble3D val="0"/>
            <c:spPr>
              <a:solidFill>
                <a:srgbClr val="FFA53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DD7-46A2-B8F1-56CC4F9B619D}"/>
              </c:ext>
            </c:extLst>
          </c:dPt>
          <c:dPt>
            <c:idx val="2"/>
            <c:bubble3D val="0"/>
            <c:spPr>
              <a:solidFill>
                <a:srgbClr val="C0284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DD7-46A2-B8F1-56CC4F9B619D}"/>
              </c:ext>
            </c:extLst>
          </c:dPt>
          <c:dPt>
            <c:idx val="3"/>
            <c:bubble3D val="0"/>
            <c:spPr>
              <a:solidFill>
                <a:srgbClr val="84848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DD7-46A2-B8F1-56CC4F9B619D}"/>
              </c:ext>
            </c:extLst>
          </c:dPt>
          <c:dPt>
            <c:idx val="4"/>
            <c:bubble3D val="0"/>
            <c:spPr>
              <a:solidFill>
                <a:srgbClr val="B5A9B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EDD7-46A2-B8F1-56CC4F9B619D}"/>
              </c:ext>
            </c:extLst>
          </c:dPt>
          <c:dPt>
            <c:idx val="5"/>
            <c:bubble3D val="0"/>
            <c:spPr>
              <a:solidFill>
                <a:srgbClr val="92D05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EDD7-46A2-B8F1-56CC4F9B619D}"/>
              </c:ext>
            </c:extLst>
          </c:dPt>
          <c:val>
            <c:numRef>
              <c:f>Sheet1!$E$6:$E$11</c:f>
              <c:numCache>
                <c:formatCode>General</c:formatCode>
                <c:ptCount val="6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EDD7-46A2-B8F1-56CC4F9B61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D7F56-DF7E-4672-931B-EE461A12B9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7C1152-F436-4084-B81F-07C8451CC7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2E9D85-1104-4B12-9A9B-4585EFEA6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23E19-EF35-4D3F-8D48-8F733E1BB3AA}" type="datetimeFigureOut">
              <a:rPr lang="en-US" smtClean="0"/>
              <a:t>14/1/2020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4AF43-8166-4DAA-9262-CE3982F5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470D6-FA6F-4E93-8A7F-224EDF6A6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356AE-7CFA-427A-B844-254239047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67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A647D-1FF0-420C-B3B1-4D3AFC982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FB6085-2B5C-4935-B9AE-F32B12D043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05752-00AD-4140-AFAD-D44C928BF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23E19-EF35-4D3F-8D48-8F733E1BB3AA}" type="datetimeFigureOut">
              <a:rPr lang="en-US" smtClean="0"/>
              <a:t>14/1/2020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8EC2A-7FCC-4280-9443-E6B440E3C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5AF75-E705-4EFB-8EAE-4990DC7A4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356AE-7CFA-427A-B844-254239047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93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6C8B5B-2A68-49D3-BE29-2457361A6F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F648C5-4EF4-41A6-9C7B-17410D0B43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6F534-AE5F-4F32-876A-A20FFED2A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23E19-EF35-4D3F-8D48-8F733E1BB3AA}" type="datetimeFigureOut">
              <a:rPr lang="en-US" smtClean="0"/>
              <a:t>14/1/2020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22D02-343F-4633-BF0E-D2B275C40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C94AB-8CAC-47C9-BC29-A2F12AE0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356AE-7CFA-427A-B844-254239047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001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smooth paper texture 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685"/>
          <a:stretch/>
        </p:blipFill>
        <p:spPr bwMode="auto">
          <a:xfrm>
            <a:off x="1" y="-1"/>
            <a:ext cx="12194374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724400" y="6498593"/>
            <a:ext cx="2743200" cy="365125"/>
          </a:xfrm>
        </p:spPr>
        <p:txBody>
          <a:bodyPr/>
          <a:lstStyle>
            <a:lvl1pPr algn="ctr">
              <a:defRPr sz="800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933040B-D519-42B0-9B43-45DD7D80F26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25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767DD-F922-4F8E-95A5-582546532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835A7-72FC-41DF-A9A6-2E50E9621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65358-6E9D-44D9-AF53-E4B869681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23E19-EF35-4D3F-8D48-8F733E1BB3AA}" type="datetimeFigureOut">
              <a:rPr lang="en-US" smtClean="0"/>
              <a:t>14/1/2020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0380E-F3F7-49C5-8CC3-09E415FB5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31328-2C14-4EF3-8E7C-5C571A6C3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356AE-7CFA-427A-B844-254239047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375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B6766-5863-43E6-9006-710F057E0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157879-17FE-497E-94A1-03B5DD38D0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17BE0-2050-4583-BE6D-89777C48B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23E19-EF35-4D3F-8D48-8F733E1BB3AA}" type="datetimeFigureOut">
              <a:rPr lang="en-US" smtClean="0"/>
              <a:t>14/1/2020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8EB71-FAF1-40A5-BDD3-0EB9A80FE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3A362-D745-4E51-BA4B-3F49BED3C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356AE-7CFA-427A-B844-254239047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622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F2A1F-FC5B-4923-8A7E-49071CB2F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BA760-760B-4F8B-BA9F-E306BB54B1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027F9-4762-4F40-90FF-AF965EC29B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166714-BE86-4062-86D8-D017BA28B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23E19-EF35-4D3F-8D48-8F733E1BB3AA}" type="datetimeFigureOut">
              <a:rPr lang="en-US" smtClean="0"/>
              <a:t>14/1/2020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D54DB4-DB7E-43AC-9D39-20C02CC5B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E70E19-0C3E-47ED-9060-7E2676553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356AE-7CFA-427A-B844-254239047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60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2900D-C1FE-456C-983D-0FE32EAB6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E10766-CC07-40A6-BE3B-49A3A2A79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D3265-5D53-4AE7-B1B2-5CCEB59324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878D1A-25C5-4CA8-9792-E3DE7FB392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90654E-A750-4BEA-B5FA-0A1EB657D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66082C-8FF0-4205-A244-EFBA01334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23E19-EF35-4D3F-8D48-8F733E1BB3AA}" type="datetimeFigureOut">
              <a:rPr lang="en-US" smtClean="0"/>
              <a:t>14/1/2020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40A3DA-F7DB-4CBF-9AE1-22BFC1158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75F451-929A-4D41-B9BB-E90CAB292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356AE-7CFA-427A-B844-254239047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14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630BA-B42E-4103-8DA4-BECE11477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E060B1-B172-4F0B-AC15-B0C1C6FD7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23E19-EF35-4D3F-8D48-8F733E1BB3AA}" type="datetimeFigureOut">
              <a:rPr lang="en-US" smtClean="0"/>
              <a:t>14/1/2020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E55160-F591-4310-9476-41C46D0E9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F4442B-767F-480C-AFDF-DCE4B4B6E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356AE-7CFA-427A-B844-254239047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71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4AC5C2-6451-4566-B230-FBDD8E20E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23E19-EF35-4D3F-8D48-8F733E1BB3AA}" type="datetimeFigureOut">
              <a:rPr lang="en-US" smtClean="0"/>
              <a:t>14/1/2020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22BA0D-11B2-4546-A846-61C406B09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B972B-2FD2-47F3-859B-8315A17ED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356AE-7CFA-427A-B844-254239047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286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60494-6787-4DFF-AD23-CFED9BE41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25F93-64B2-4A61-ABB7-69749BED0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AD143A-007D-4D71-8902-C208C40CE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0D93AE-AB97-4018-B6D5-490701DD5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23E19-EF35-4D3F-8D48-8F733E1BB3AA}" type="datetimeFigureOut">
              <a:rPr lang="en-US" smtClean="0"/>
              <a:t>14/1/2020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8BDDC-CAF5-43FF-B280-627B476AB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4506B5-14F0-46F8-8606-3E63579A7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356AE-7CFA-427A-B844-254239047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101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EB713-5DD2-4977-A1E2-482483251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FDC0EE-BEB3-49E6-B951-39406A531F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5CF8E1-0501-4434-9ABD-EFC7A1E772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1069ED-6FE8-43D4-9C53-8685762B5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23E19-EF35-4D3F-8D48-8F733E1BB3AA}" type="datetimeFigureOut">
              <a:rPr lang="en-US" smtClean="0"/>
              <a:t>14/1/2020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68E116-317B-4371-BE8E-471F420B2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19981F-882B-4800-9E9C-72AF9BE3C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356AE-7CFA-427A-B844-254239047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33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E5D26D-A6E7-43E0-8AE8-8DA4CC5BC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AEF14F-308B-4BC8-97CC-0FFFA96D85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376C1-DCBB-4796-B176-83BF251936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23E19-EF35-4D3F-8D48-8F733E1BB3AA}" type="datetimeFigureOut">
              <a:rPr lang="en-US" smtClean="0"/>
              <a:t>14/1/2020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F9F1C-937A-4691-AC80-1CE0DFA1AF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18308-6FDA-4D24-80DF-3B236BFBA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356AE-7CFA-427A-B844-254239047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025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2.png"/><Relationship Id="rId18" Type="http://schemas.openxmlformats.org/officeDocument/2006/relationships/image" Target="../media/image2.png"/><Relationship Id="rId3" Type="http://schemas.openxmlformats.org/officeDocument/2006/relationships/image" Target="../media/image6.png"/><Relationship Id="rId7" Type="http://schemas.openxmlformats.org/officeDocument/2006/relationships/image" Target="../media/image20.png"/><Relationship Id="rId12" Type="http://schemas.openxmlformats.org/officeDocument/2006/relationships/image" Target="../media/image11.png"/><Relationship Id="rId17" Type="http://schemas.openxmlformats.org/officeDocument/2006/relationships/image" Target="../media/image14.png"/><Relationship Id="rId2" Type="http://schemas.openxmlformats.org/officeDocument/2006/relationships/image" Target="../media/image8.png"/><Relationship Id="rId16" Type="http://schemas.openxmlformats.org/officeDocument/2006/relationships/image" Target="../media/image10.png"/><Relationship Id="rId20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7.png"/><Relationship Id="rId5" Type="http://schemas.openxmlformats.org/officeDocument/2006/relationships/image" Target="../media/image18.png"/><Relationship Id="rId15" Type="http://schemas.openxmlformats.org/officeDocument/2006/relationships/image" Target="../media/image9.png"/><Relationship Id="rId10" Type="http://schemas.openxmlformats.org/officeDocument/2006/relationships/image" Target="../media/image16.png"/><Relationship Id="rId19" Type="http://schemas.openxmlformats.org/officeDocument/2006/relationships/image" Target="../media/image34.png"/><Relationship Id="rId4" Type="http://schemas.openxmlformats.org/officeDocument/2006/relationships/image" Target="../media/image7.jpeg"/><Relationship Id="rId9" Type="http://schemas.openxmlformats.org/officeDocument/2006/relationships/image" Target="../media/image15.jpeg"/><Relationship Id="rId1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jpeg"/><Relationship Id="rId18" Type="http://schemas.openxmlformats.org/officeDocument/2006/relationships/image" Target="../media/image20.png"/><Relationship Id="rId3" Type="http://schemas.microsoft.com/office/2007/relationships/hdphoto" Target="../media/hdphoto3.wdp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5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8000">
              <a:srgbClr val="161F36"/>
            </a:gs>
            <a:gs pos="100000">
              <a:srgbClr val="161F36">
                <a:alpha val="80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3D70BF7-8F05-4F29-86CD-5E8C033A06FF}"/>
              </a:ext>
            </a:extLst>
          </p:cNvPr>
          <p:cNvSpPr/>
          <p:nvPr/>
        </p:nvSpPr>
        <p:spPr>
          <a:xfrm>
            <a:off x="0" y="1874552"/>
            <a:ext cx="12192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800" b="1" i="0" dirty="0">
                <a:solidFill>
                  <a:schemeClr val="bg1"/>
                </a:solidFill>
                <a:effectLst/>
                <a:latin typeface="Freestyle Script" panose="030804020302050B0404" pitchFamily="66" charset="0"/>
                <a:ea typeface="Open Sans" panose="020B0606030504020204" pitchFamily="34" charset="0"/>
                <a:cs typeface="Open Sans" panose="020B0606030504020204" pitchFamily="34" charset="0"/>
              </a:rPr>
              <a:t>Defensive Strategy</a:t>
            </a:r>
          </a:p>
        </p:txBody>
      </p:sp>
      <p:pic>
        <p:nvPicPr>
          <p:cNvPr id="10" name="Picture 6" descr="「hangseng png」的圖片搜尋結果&quot;">
            <a:extLst>
              <a:ext uri="{FF2B5EF4-FFF2-40B4-BE49-F238E27FC236}">
                <a16:creationId xmlns:a16="http://schemas.microsoft.com/office/drawing/2014/main" id="{4EA3C586-269F-4D3F-A9CA-B3A5714B76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600"/>
          <a:stretch/>
        </p:blipFill>
        <p:spPr bwMode="auto">
          <a:xfrm>
            <a:off x="9844992" y="6012444"/>
            <a:ext cx="640080" cy="65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「hangseng png」的圖片搜尋結果&quot;">
            <a:extLst>
              <a:ext uri="{FF2B5EF4-FFF2-40B4-BE49-F238E27FC236}">
                <a16:creationId xmlns:a16="http://schemas.microsoft.com/office/drawing/2014/main" id="{628DFD6E-6423-4A8F-AEB9-20AFB39CB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628" r="-3226"/>
          <a:stretch/>
        </p:blipFill>
        <p:spPr bwMode="auto">
          <a:xfrm>
            <a:off x="10576518" y="6051260"/>
            <a:ext cx="1480728" cy="57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F0E8207-C230-46D8-B4F1-6BF327C03336}"/>
              </a:ext>
            </a:extLst>
          </p:cNvPr>
          <p:cNvSpPr txBox="1"/>
          <p:nvPr/>
        </p:nvSpPr>
        <p:spPr>
          <a:xfrm>
            <a:off x="2840303" y="3974276"/>
            <a:ext cx="65113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450" dirty="0">
                <a:solidFill>
                  <a:srgbClr val="92D050"/>
                </a:solidFill>
                <a:latin typeface="+mj-lt"/>
              </a:rPr>
              <a:t>THE EMERGENCE OF</a:t>
            </a:r>
          </a:p>
          <a:p>
            <a:pPr algn="ctr"/>
            <a:r>
              <a:rPr lang="en-US" sz="3600" spc="450" dirty="0">
                <a:solidFill>
                  <a:schemeClr val="bg1"/>
                </a:solidFill>
                <a:latin typeface="+mj-lt"/>
              </a:rPr>
              <a:t>VIRTUAL BANKS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D2161AA-20E1-40C8-9DDD-94C2A488AFCD}"/>
              </a:ext>
            </a:extLst>
          </p:cNvPr>
          <p:cNvSpPr/>
          <p:nvPr/>
        </p:nvSpPr>
        <p:spPr>
          <a:xfrm>
            <a:off x="11279934" y="-360146"/>
            <a:ext cx="1367162" cy="136716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36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8346833" y="5044218"/>
            <a:ext cx="3325026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500" b="1" dirty="0">
                <a:solidFill>
                  <a:srgbClr val="023649"/>
                </a:solidFill>
                <a:effectLst>
                  <a:innerShdw blurRad="63500" dist="25400" dir="18900000">
                    <a:prstClr val="black">
                      <a:alpha val="50000"/>
                    </a:prstClr>
                  </a:inn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en-US" sz="18000" b="1" dirty="0">
              <a:solidFill>
                <a:srgbClr val="023649"/>
              </a:solidFill>
              <a:effectLst>
                <a:innerShdw blurRad="63500" dist="25400" dir="18900000">
                  <a:prstClr val="black">
                    <a:alpha val="50000"/>
                  </a:prstClr>
                </a:inn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78317" y="1684046"/>
            <a:ext cx="41902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23649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Traveler</a:t>
            </a:r>
          </a:p>
          <a:p>
            <a:r>
              <a:rPr lang="en-US" sz="4800" b="1" dirty="0">
                <a:solidFill>
                  <a:srgbClr val="023649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Traveler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89892" y="3155473"/>
            <a:ext cx="5398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72F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</a:t>
            </a:r>
            <a:r>
              <a:rPr lang="en-US" sz="1200" dirty="0" err="1">
                <a:solidFill>
                  <a:srgbClr val="272F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1200" dirty="0">
                <a:solidFill>
                  <a:srgbClr val="272F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consectetur </a:t>
            </a:r>
            <a:r>
              <a:rPr lang="en-US" sz="1200" dirty="0" err="1">
                <a:solidFill>
                  <a:srgbClr val="272F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US" sz="1200" dirty="0">
                <a:solidFill>
                  <a:srgbClr val="272F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rgbClr val="272F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endParaRPr lang="en-US" sz="1200" dirty="0">
              <a:solidFill>
                <a:srgbClr val="272F3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200" dirty="0">
                <a:solidFill>
                  <a:srgbClr val="272F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</a:t>
            </a:r>
            <a:r>
              <a:rPr lang="en-US" sz="1200" dirty="0" err="1">
                <a:solidFill>
                  <a:srgbClr val="272F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1200" dirty="0">
                <a:solidFill>
                  <a:srgbClr val="272F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consectetur </a:t>
            </a:r>
            <a:r>
              <a:rPr lang="en-US" sz="1200" dirty="0" err="1">
                <a:solidFill>
                  <a:srgbClr val="272F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US" sz="1200" dirty="0">
                <a:solidFill>
                  <a:srgbClr val="272F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rgbClr val="272F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endParaRPr lang="en-US" sz="1200" dirty="0">
              <a:solidFill>
                <a:srgbClr val="272F3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 rot="16200000">
            <a:off x="5957262" y="4112017"/>
            <a:ext cx="685800" cy="0"/>
          </a:xfrm>
          <a:prstGeom prst="line">
            <a:avLst/>
          </a:prstGeom>
          <a:ln>
            <a:solidFill>
              <a:srgbClr val="165368">
                <a:alpha val="25098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16200000">
            <a:off x="6972456" y="4112017"/>
            <a:ext cx="685800" cy="0"/>
          </a:xfrm>
          <a:prstGeom prst="line">
            <a:avLst/>
          </a:prstGeom>
          <a:ln>
            <a:solidFill>
              <a:srgbClr val="165368">
                <a:alpha val="25098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16200000">
            <a:off x="7987650" y="4112017"/>
            <a:ext cx="685800" cy="0"/>
          </a:xfrm>
          <a:prstGeom prst="line">
            <a:avLst/>
          </a:prstGeom>
          <a:ln>
            <a:solidFill>
              <a:srgbClr val="165368">
                <a:alpha val="25098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16200000">
            <a:off x="9013370" y="4112016"/>
            <a:ext cx="685800" cy="0"/>
          </a:xfrm>
          <a:prstGeom prst="line">
            <a:avLst/>
          </a:prstGeom>
          <a:ln>
            <a:solidFill>
              <a:srgbClr val="165368">
                <a:alpha val="25098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278149" y="3853732"/>
            <a:ext cx="1005840" cy="88696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200" b="1" dirty="0">
                <a:solidFill>
                  <a:srgbClr val="023649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38+</a:t>
            </a:r>
          </a:p>
          <a:p>
            <a:pPr algn="ctr"/>
            <a:endParaRPr lang="en-US" sz="1400" dirty="0">
              <a:solidFill>
                <a:srgbClr val="02364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909" y="3837696"/>
            <a:ext cx="548640" cy="548640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</p:pic>
      <p:sp>
        <p:nvSpPr>
          <p:cNvPr id="68" name="TextBox 67"/>
          <p:cNvSpPr txBox="1"/>
          <p:nvPr/>
        </p:nvSpPr>
        <p:spPr>
          <a:xfrm>
            <a:off x="7321303" y="3667832"/>
            <a:ext cx="1004257" cy="88837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000" b="1" dirty="0">
                <a:solidFill>
                  <a:srgbClr val="0236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Banker</a:t>
            </a:r>
          </a:p>
          <a:p>
            <a:pPr algn="ctr"/>
            <a:r>
              <a:rPr lang="en-US" sz="1000" b="1" dirty="0">
                <a:solidFill>
                  <a:srgbClr val="0236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Textile Consultant</a:t>
            </a:r>
          </a:p>
          <a:p>
            <a:pPr algn="ctr"/>
            <a:r>
              <a:rPr lang="en-US" sz="1000" b="1" dirty="0">
                <a:solidFill>
                  <a:srgbClr val="0236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Senior </a:t>
            </a:r>
            <a:r>
              <a:rPr lang="en-US" sz="1000" b="1" dirty="0" err="1">
                <a:solidFill>
                  <a:srgbClr val="0236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Mgt</a:t>
            </a:r>
            <a:endParaRPr lang="en-US" sz="1000" dirty="0">
              <a:solidFill>
                <a:srgbClr val="02364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294664" y="4600256"/>
            <a:ext cx="4070656" cy="235970"/>
            <a:chOff x="4151664" y="4600256"/>
            <a:chExt cx="4070656" cy="235970"/>
          </a:xfrm>
        </p:grpSpPr>
        <p:sp>
          <p:nvSpPr>
            <p:cNvPr id="76" name="TextBox 75"/>
            <p:cNvSpPr txBox="1"/>
            <p:nvPr/>
          </p:nvSpPr>
          <p:spPr>
            <a:xfrm>
              <a:off x="4151664" y="4600256"/>
              <a:ext cx="1015195" cy="23597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00" dirty="0">
                  <a:solidFill>
                    <a:srgbClr val="023649">
                      <a:alpha val="50000"/>
                    </a:srgb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Age</a:t>
              </a:r>
            </a:p>
            <a:p>
              <a:pPr algn="ctr"/>
              <a:endParaRPr lang="en-US" sz="1000" dirty="0">
                <a:solidFill>
                  <a:srgbClr val="023649">
                    <a:alpha val="50000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188638" y="4600256"/>
              <a:ext cx="1015195" cy="23597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00" dirty="0">
                  <a:solidFill>
                    <a:srgbClr val="023649">
                      <a:alpha val="50000"/>
                    </a:srgb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Occupation</a:t>
              </a:r>
            </a:p>
            <a:p>
              <a:pPr algn="ctr"/>
              <a:endParaRPr lang="en-US" sz="1000" dirty="0">
                <a:solidFill>
                  <a:srgbClr val="023649">
                    <a:alpha val="50000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207125" y="4600256"/>
              <a:ext cx="1015195" cy="23597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00" dirty="0">
                  <a:solidFill>
                    <a:srgbClr val="023649">
                      <a:alpha val="50000"/>
                    </a:srgb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Family</a:t>
              </a:r>
            </a:p>
            <a:p>
              <a:pPr algn="ctr"/>
              <a:endParaRPr lang="en-US" sz="1000" dirty="0">
                <a:solidFill>
                  <a:srgbClr val="023649">
                    <a:alpha val="50000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46" y="673882"/>
            <a:ext cx="5486400" cy="54864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3040B-D519-42B0-9B43-45DD7D80F26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373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9C55C05-848C-4DEF-A395-2CFFA5BAA706}"/>
              </a:ext>
            </a:extLst>
          </p:cNvPr>
          <p:cNvSpPr/>
          <p:nvPr/>
        </p:nvSpPr>
        <p:spPr>
          <a:xfrm>
            <a:off x="609660" y="3013501"/>
            <a:ext cx="333136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0" dirty="0">
                <a:solidFill>
                  <a:schemeClr val="bg1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Virtual Bank</a:t>
            </a:r>
          </a:p>
        </p:txBody>
      </p:sp>
      <p:pic>
        <p:nvPicPr>
          <p:cNvPr id="2050" name="Picture 2" descr="ping an oneconnect">
            <a:extLst>
              <a:ext uri="{FF2B5EF4-FFF2-40B4-BE49-F238E27FC236}">
                <a16:creationId xmlns:a16="http://schemas.microsoft.com/office/drawing/2014/main" id="{EC6DF3EA-3666-4C7F-A651-FA426AB16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38" y="4838094"/>
            <a:ext cx="2651731" cy="166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elab virtual bank">
            <a:extLst>
              <a:ext uri="{FF2B5EF4-FFF2-40B4-BE49-F238E27FC236}">
                <a16:creationId xmlns:a16="http://schemas.microsoft.com/office/drawing/2014/main" id="{461BAE15-AD4C-4009-85E4-62B89979F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5166341"/>
            <a:ext cx="2857500" cy="10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zhong an virtual bank za international">
            <a:extLst>
              <a:ext uri="{FF2B5EF4-FFF2-40B4-BE49-F238E27FC236}">
                <a16:creationId xmlns:a16="http://schemas.microsoft.com/office/drawing/2014/main" id="{BBB0646E-32D9-4EDA-9EEF-174A2840D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731" y="5166341"/>
            <a:ext cx="320992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8" descr="standard chartered">
            <a:extLst>
              <a:ext uri="{FF2B5EF4-FFF2-40B4-BE49-F238E27FC236}">
                <a16:creationId xmlns:a16="http://schemas.microsoft.com/office/drawing/2014/main" id="{DE9DDD26-C249-40E1-B918-F008DD2C8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60" y="2606049"/>
            <a:ext cx="1611628" cy="62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0" descr="hkt telco virtual bank">
            <a:extLst>
              <a:ext uri="{FF2B5EF4-FFF2-40B4-BE49-F238E27FC236}">
                <a16:creationId xmlns:a16="http://schemas.microsoft.com/office/drawing/2014/main" id="{022751D8-1B29-4144-A4FE-89A3A1A64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67" y="3403457"/>
            <a:ext cx="1611251" cy="69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2" descr="pccw limited virtual bank">
            <a:extLst>
              <a:ext uri="{FF2B5EF4-FFF2-40B4-BE49-F238E27FC236}">
                <a16:creationId xmlns:a16="http://schemas.microsoft.com/office/drawing/2014/main" id="{6E20EFAC-8120-40B4-BF79-9ECDE1282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554" y="3412080"/>
            <a:ext cx="1708662" cy="55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6" descr="ctrip virtual bank hong kong">
            <a:extLst>
              <a:ext uri="{FF2B5EF4-FFF2-40B4-BE49-F238E27FC236}">
                <a16:creationId xmlns:a16="http://schemas.microsoft.com/office/drawing/2014/main" id="{5C1DF78D-D7A4-4EBA-97DE-4A616BCE1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700" y="2713603"/>
            <a:ext cx="1011702" cy="40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bank of china virtual bank hong kong">
            <a:extLst>
              <a:ext uri="{FF2B5EF4-FFF2-40B4-BE49-F238E27FC236}">
                <a16:creationId xmlns:a16="http://schemas.microsoft.com/office/drawing/2014/main" id="{17CC7D49-3434-4006-9A20-65E3A56AF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872" y="366867"/>
            <a:ext cx="2626616" cy="89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jd digits virtual bank hong kong">
            <a:extLst>
              <a:ext uri="{FF2B5EF4-FFF2-40B4-BE49-F238E27FC236}">
                <a16:creationId xmlns:a16="http://schemas.microsoft.com/office/drawing/2014/main" id="{36647733-3B73-4E73-8E83-9755D8C0F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637" y="1410006"/>
            <a:ext cx="1238027" cy="86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「jardine」的圖片搜尋結果&quot;">
            <a:extLst>
              <a:ext uri="{FF2B5EF4-FFF2-40B4-BE49-F238E27FC236}">
                <a16:creationId xmlns:a16="http://schemas.microsoft.com/office/drawing/2014/main" id="{7C455A45-2A2D-4BC3-9B07-A3844BFC7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219" y="1427816"/>
            <a:ext cx="1534150" cy="83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tencent virtual banking">
            <a:extLst>
              <a:ext uri="{FF2B5EF4-FFF2-40B4-BE49-F238E27FC236}">
                <a16:creationId xmlns:a16="http://schemas.microsoft.com/office/drawing/2014/main" id="{ABD9A207-6A74-4FF8-A3C9-BF628FD1C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902" y="2929670"/>
            <a:ext cx="2857500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icbc virtual bank">
            <a:extLst>
              <a:ext uri="{FF2B5EF4-FFF2-40B4-BE49-F238E27FC236}">
                <a16:creationId xmlns:a16="http://schemas.microsoft.com/office/drawing/2014/main" id="{6E9894D3-77A1-40D0-9F8D-1A2167CAD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247" y="3579624"/>
            <a:ext cx="1522113" cy="57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hillhouse capital virtual bank">
            <a:extLst>
              <a:ext uri="{FF2B5EF4-FFF2-40B4-BE49-F238E27FC236}">
                <a16:creationId xmlns:a16="http://schemas.microsoft.com/office/drawing/2014/main" id="{A6231D0A-2F1A-4E94-8050-8DFD10D3D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5142" y="3669739"/>
            <a:ext cx="1371600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xiaomi virtual bank">
            <a:extLst>
              <a:ext uri="{FF2B5EF4-FFF2-40B4-BE49-F238E27FC236}">
                <a16:creationId xmlns:a16="http://schemas.microsoft.com/office/drawing/2014/main" id="{5EE71B61-7B35-4D73-8932-CA8CC09BB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67" y="790725"/>
            <a:ext cx="743358" cy="74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amtd virtual bank">
            <a:extLst>
              <a:ext uri="{FF2B5EF4-FFF2-40B4-BE49-F238E27FC236}">
                <a16:creationId xmlns:a16="http://schemas.microsoft.com/office/drawing/2014/main" id="{49A3BBE3-19B0-44D0-BB69-7D50F7652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85" y="883945"/>
            <a:ext cx="2137417" cy="46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ant financial virtual bank">
            <a:extLst>
              <a:ext uri="{FF2B5EF4-FFF2-40B4-BE49-F238E27FC236}">
                <a16:creationId xmlns:a16="http://schemas.microsoft.com/office/drawing/2014/main" id="{404EBC94-56BA-4F7F-B233-A3C5A745F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914" y="582390"/>
            <a:ext cx="2445010" cy="122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6607F94-F94F-4959-8621-9918740C635C}"/>
              </a:ext>
            </a:extLst>
          </p:cNvPr>
          <p:cNvGrpSpPr/>
          <p:nvPr/>
        </p:nvGrpSpPr>
        <p:grpSpPr>
          <a:xfrm>
            <a:off x="5338819" y="2619504"/>
            <a:ext cx="1828800" cy="1917832"/>
            <a:chOff x="4640671" y="1691659"/>
            <a:chExt cx="2933658" cy="3143242"/>
          </a:xfrm>
        </p:grpSpPr>
        <p:pic>
          <p:nvPicPr>
            <p:cNvPr id="23" name="Picture 6" descr="「hangseng png」的圖片搜尋結果&quot;">
              <a:extLst>
                <a:ext uri="{FF2B5EF4-FFF2-40B4-BE49-F238E27FC236}">
                  <a16:creationId xmlns:a16="http://schemas.microsoft.com/office/drawing/2014/main" id="{9104D99D-2086-4F76-8B20-035771D930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600"/>
            <a:stretch/>
          </p:blipFill>
          <p:spPr bwMode="auto">
            <a:xfrm>
              <a:off x="5013951" y="1691659"/>
              <a:ext cx="2164098" cy="2200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「hangseng png」的圖片搜尋結果&quot;">
              <a:extLst>
                <a:ext uri="{FF2B5EF4-FFF2-40B4-BE49-F238E27FC236}">
                  <a16:creationId xmlns:a16="http://schemas.microsoft.com/office/drawing/2014/main" id="{2F643E45-9444-49E4-8065-37E1B8672E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grayscl/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28" r="-3226"/>
            <a:stretch/>
          </p:blipFill>
          <p:spPr bwMode="auto">
            <a:xfrm>
              <a:off x="4640671" y="3699370"/>
              <a:ext cx="2933658" cy="1135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78747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F51601-F7B8-4614-BA02-75DB5D7795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733" y="1143025"/>
            <a:ext cx="5801784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34FED7-935F-4D23-8AD3-533D1A51E7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487" y="2405836"/>
            <a:ext cx="2557227" cy="2557227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D90EA6-0A57-4740-8D11-D1E4F2E34E7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4661"/>
          <a:stretch/>
        </p:blipFill>
        <p:spPr>
          <a:xfrm>
            <a:off x="7741902" y="137196"/>
            <a:ext cx="2397760" cy="1566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B560BD-673C-47E6-AE77-393FC8CD69A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99" r="31952" b="21198"/>
          <a:stretch/>
        </p:blipFill>
        <p:spPr>
          <a:xfrm>
            <a:off x="8514062" y="3536060"/>
            <a:ext cx="853440" cy="182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539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34851B-5850-4B12-8445-62EDE79F6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79" y="3429000"/>
            <a:ext cx="2438095" cy="2438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E8F1EB-4B80-4C95-8564-619637ACD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875" y="320074"/>
            <a:ext cx="2529534" cy="25295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7C1FBD-B51F-4BF5-8DC8-4920686C39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921" y="4282709"/>
            <a:ext cx="1980900" cy="1980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664D17-0674-4EAD-B6D8-EEE9DB2E6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549" y="4361369"/>
            <a:ext cx="1980901" cy="19809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2D31C5-3F76-4944-A12F-25435ED3A4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147" y="137196"/>
            <a:ext cx="2438096" cy="24380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DA8ACD-7E15-4009-89D7-FED8FCB711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82" y="354342"/>
            <a:ext cx="2438096" cy="24380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87EC08E-B404-4F3D-8CE8-2A723638C4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024" y="2575292"/>
            <a:ext cx="1340827" cy="134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82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6C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04800" y="213360"/>
            <a:ext cx="3642360" cy="6446520"/>
          </a:xfrm>
          <a:prstGeom prst="rect">
            <a:avLst/>
          </a:prstGeom>
          <a:solidFill>
            <a:schemeClr val="bg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282440" y="205740"/>
            <a:ext cx="3642360" cy="6446520"/>
          </a:xfrm>
          <a:prstGeom prst="rect">
            <a:avLst/>
          </a:prstGeom>
          <a:solidFill>
            <a:schemeClr val="bg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260080" y="205740"/>
            <a:ext cx="3642360" cy="6446520"/>
          </a:xfrm>
          <a:prstGeom prst="rect">
            <a:avLst/>
          </a:prstGeom>
          <a:solidFill>
            <a:schemeClr val="bg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6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AB32828-6F65-4BBE-A7A8-6E5C2B8D063C}"/>
              </a:ext>
            </a:extLst>
          </p:cNvPr>
          <p:cNvGrpSpPr/>
          <p:nvPr/>
        </p:nvGrpSpPr>
        <p:grpSpPr>
          <a:xfrm>
            <a:off x="1341172" y="1143025"/>
            <a:ext cx="1378983" cy="1617150"/>
            <a:chOff x="3982720" y="1641758"/>
            <a:chExt cx="1910080" cy="223997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91B8D0B-22CE-4887-BD42-2873B95E2D4B}"/>
                </a:ext>
              </a:extLst>
            </p:cNvPr>
            <p:cNvGrpSpPr/>
            <p:nvPr/>
          </p:nvGrpSpPr>
          <p:grpSpPr>
            <a:xfrm>
              <a:off x="3982720" y="2657146"/>
              <a:ext cx="548640" cy="1224586"/>
              <a:chOff x="3982720" y="2641600"/>
              <a:chExt cx="548640" cy="1224586"/>
            </a:xfrm>
          </p:grpSpPr>
          <p:sp>
            <p:nvSpPr>
              <p:cNvPr id="12" name="Rounded Rectangle 38">
                <a:extLst>
                  <a:ext uri="{FF2B5EF4-FFF2-40B4-BE49-F238E27FC236}">
                    <a16:creationId xmlns:a16="http://schemas.microsoft.com/office/drawing/2014/main" id="{9B04993D-95F4-407D-A4FE-B5168996ACF5}"/>
                  </a:ext>
                </a:extLst>
              </p:cNvPr>
              <p:cNvSpPr/>
              <p:nvPr/>
            </p:nvSpPr>
            <p:spPr>
              <a:xfrm>
                <a:off x="3982720" y="2641600"/>
                <a:ext cx="548640" cy="1224586"/>
              </a:xfrm>
              <a:prstGeom prst="roundRect">
                <a:avLst>
                  <a:gd name="adj" fmla="val 50000"/>
                </a:avLst>
              </a:prstGeom>
              <a:solidFill>
                <a:srgbClr val="E91D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7A1CD619-1141-4770-8F14-A666D2C2A549}"/>
                  </a:ext>
                </a:extLst>
              </p:cNvPr>
              <p:cNvSpPr/>
              <p:nvPr/>
            </p:nvSpPr>
            <p:spPr>
              <a:xfrm>
                <a:off x="4055186" y="2722332"/>
                <a:ext cx="403707" cy="40370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272F38"/>
                    </a:solidFill>
                  </a:rPr>
                  <a:t>L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0BE1439-B794-4E66-81EE-58B554D14776}"/>
                </a:ext>
              </a:extLst>
            </p:cNvPr>
            <p:cNvGrpSpPr/>
            <p:nvPr/>
          </p:nvGrpSpPr>
          <p:grpSpPr>
            <a:xfrm>
              <a:off x="4663440" y="2144372"/>
              <a:ext cx="548640" cy="1737360"/>
              <a:chOff x="4663440" y="2144372"/>
              <a:chExt cx="548640" cy="1737360"/>
            </a:xfrm>
          </p:grpSpPr>
          <p:sp>
            <p:nvSpPr>
              <p:cNvPr id="10" name="Rounded Rectangle 36">
                <a:extLst>
                  <a:ext uri="{FF2B5EF4-FFF2-40B4-BE49-F238E27FC236}">
                    <a16:creationId xmlns:a16="http://schemas.microsoft.com/office/drawing/2014/main" id="{87848835-B53F-4F22-A45D-9FD75A7E209E}"/>
                  </a:ext>
                </a:extLst>
              </p:cNvPr>
              <p:cNvSpPr/>
              <p:nvPr/>
            </p:nvSpPr>
            <p:spPr>
              <a:xfrm>
                <a:off x="4663440" y="2144372"/>
                <a:ext cx="548640" cy="1737360"/>
              </a:xfrm>
              <a:prstGeom prst="roundRect">
                <a:avLst>
                  <a:gd name="adj" fmla="val 5000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5AA07C0-2C58-4C13-AE52-B8104FCEC3F0}"/>
                  </a:ext>
                </a:extLst>
              </p:cNvPr>
              <p:cNvSpPr/>
              <p:nvPr/>
            </p:nvSpPr>
            <p:spPr>
              <a:xfrm>
                <a:off x="4735906" y="2227733"/>
                <a:ext cx="403707" cy="40370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272F38"/>
                    </a:solidFill>
                  </a:rPr>
                  <a:t>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91E105C-316D-4773-868E-A9DCFCD4B8BD}"/>
                </a:ext>
              </a:extLst>
            </p:cNvPr>
            <p:cNvGrpSpPr/>
            <p:nvPr/>
          </p:nvGrpSpPr>
          <p:grpSpPr>
            <a:xfrm>
              <a:off x="5344160" y="1641758"/>
              <a:ext cx="548640" cy="2239974"/>
              <a:chOff x="5344160" y="1627133"/>
              <a:chExt cx="548640" cy="2239974"/>
            </a:xfrm>
          </p:grpSpPr>
          <p:sp>
            <p:nvSpPr>
              <p:cNvPr id="8" name="Rounded Rectangle 34">
                <a:extLst>
                  <a:ext uri="{FF2B5EF4-FFF2-40B4-BE49-F238E27FC236}">
                    <a16:creationId xmlns:a16="http://schemas.microsoft.com/office/drawing/2014/main" id="{88FDDC64-4A8F-4230-B989-43A8DC1D87D7}"/>
                  </a:ext>
                </a:extLst>
              </p:cNvPr>
              <p:cNvSpPr/>
              <p:nvPr/>
            </p:nvSpPr>
            <p:spPr>
              <a:xfrm>
                <a:off x="5344160" y="1627133"/>
                <a:ext cx="548640" cy="2239974"/>
              </a:xfrm>
              <a:prstGeom prst="roundRect">
                <a:avLst>
                  <a:gd name="adj" fmla="val 50000"/>
                </a:avLst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8F27082-FBE8-4B5D-A6C5-D495FA7595A4}"/>
                  </a:ext>
                </a:extLst>
              </p:cNvPr>
              <p:cNvSpPr/>
              <p:nvPr/>
            </p:nvSpPr>
            <p:spPr>
              <a:xfrm>
                <a:off x="5416626" y="1704881"/>
                <a:ext cx="403707" cy="40370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272F38"/>
                    </a:solidFill>
                  </a:rPr>
                  <a:t>H</a:t>
                </a: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155A106-3FA4-49FA-AF9C-F1DF0091BCCD}"/>
              </a:ext>
            </a:extLst>
          </p:cNvPr>
          <p:cNvGrpSpPr/>
          <p:nvPr/>
        </p:nvGrpSpPr>
        <p:grpSpPr>
          <a:xfrm rot="900000">
            <a:off x="3124861" y="739455"/>
            <a:ext cx="642009" cy="642009"/>
            <a:chOff x="6643112" y="2529477"/>
            <a:chExt cx="980535" cy="98053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510DFA8-DD21-45DE-8FBB-4D9DF69CAA4E}"/>
                </a:ext>
              </a:extLst>
            </p:cNvPr>
            <p:cNvSpPr/>
            <p:nvPr/>
          </p:nvSpPr>
          <p:spPr>
            <a:xfrm>
              <a:off x="6643112" y="2529477"/>
              <a:ext cx="980535" cy="980535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BD6D072-5CEC-48AF-A56F-1C8E54DB1C2D}"/>
                </a:ext>
              </a:extLst>
            </p:cNvPr>
            <p:cNvSpPr/>
            <p:nvPr/>
          </p:nvSpPr>
          <p:spPr>
            <a:xfrm>
              <a:off x="7133380" y="2529477"/>
              <a:ext cx="490267" cy="490267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E2D4489-A9D4-4727-8A82-7CEB1AC4F560}"/>
              </a:ext>
            </a:extLst>
          </p:cNvPr>
          <p:cNvGrpSpPr/>
          <p:nvPr/>
        </p:nvGrpSpPr>
        <p:grpSpPr>
          <a:xfrm>
            <a:off x="1689730" y="5009480"/>
            <a:ext cx="9013365" cy="1395931"/>
            <a:chOff x="335280" y="2708709"/>
            <a:chExt cx="9013365" cy="1395931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CA4C755-B6C3-43F0-A848-372AEB7B01E2}"/>
                </a:ext>
              </a:extLst>
            </p:cNvPr>
            <p:cNvSpPr/>
            <p:nvPr/>
          </p:nvSpPr>
          <p:spPr>
            <a:xfrm>
              <a:off x="335280" y="2712720"/>
              <a:ext cx="1391920" cy="1391920"/>
            </a:xfrm>
            <a:prstGeom prst="ellipse">
              <a:avLst/>
            </a:prstGeom>
            <a:solidFill>
              <a:srgbClr val="0073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C2AC274-5630-4740-BA08-221B0DBCD273}"/>
                </a:ext>
              </a:extLst>
            </p:cNvPr>
            <p:cNvSpPr/>
            <p:nvPr/>
          </p:nvSpPr>
          <p:spPr>
            <a:xfrm>
              <a:off x="2223008" y="2712720"/>
              <a:ext cx="1391920" cy="1391920"/>
            </a:xfrm>
            <a:prstGeom prst="ellipse">
              <a:avLst/>
            </a:prstGeom>
            <a:solidFill>
              <a:srgbClr val="7CAD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E16060D-C7C2-4B32-B236-9ECCE8E23A66}"/>
                </a:ext>
              </a:extLst>
            </p:cNvPr>
            <p:cNvSpPr/>
            <p:nvPr/>
          </p:nvSpPr>
          <p:spPr>
            <a:xfrm>
              <a:off x="4110736" y="2712720"/>
              <a:ext cx="1391920" cy="1391920"/>
            </a:xfrm>
            <a:prstGeom prst="ellipse">
              <a:avLst/>
            </a:prstGeom>
            <a:solidFill>
              <a:srgbClr val="23A0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BEA370A-7576-4CF7-9BED-9491D0E455A5}"/>
                </a:ext>
              </a:extLst>
            </p:cNvPr>
            <p:cNvSpPr/>
            <p:nvPr/>
          </p:nvSpPr>
          <p:spPr>
            <a:xfrm>
              <a:off x="5998464" y="2712720"/>
              <a:ext cx="1391920" cy="1391920"/>
            </a:xfrm>
            <a:prstGeom prst="ellipse">
              <a:avLst/>
            </a:prstGeom>
            <a:solidFill>
              <a:srgbClr val="9ECF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4938DB8-70BF-4282-B1CE-98B5FDE0780C}"/>
                </a:ext>
              </a:extLst>
            </p:cNvPr>
            <p:cNvSpPr/>
            <p:nvPr/>
          </p:nvSpPr>
          <p:spPr>
            <a:xfrm>
              <a:off x="7956725" y="2708709"/>
              <a:ext cx="1391920" cy="1391920"/>
            </a:xfrm>
            <a:prstGeom prst="ellipse">
              <a:avLst/>
            </a:prstGeom>
            <a:solidFill>
              <a:srgbClr val="272F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300FC5B9-115B-47B8-82A5-BB3970D92D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160560"/>
              </p:ext>
            </p:extLst>
          </p:nvPr>
        </p:nvGraphicFramePr>
        <p:xfrm>
          <a:off x="6831436" y="452589"/>
          <a:ext cx="4084344" cy="27601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3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8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8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8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38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381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381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38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380087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34B6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53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7E7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284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C5B7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74F3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8E7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23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0087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779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09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C1C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798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484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5A9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937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C9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41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7A3A8838-FF47-463D-B3D5-28DD2DD0D1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1762835"/>
              </p:ext>
            </p:extLst>
          </p:nvPr>
        </p:nvGraphicFramePr>
        <p:xfrm>
          <a:off x="2285106" y="170691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1869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0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8" descr="https://images.unsplash.com/photo-1530521954074-e64f6810b32d?ixlib=rb-0.3.5&amp;ixid=eyJhcHBfaWQiOjEyMDd9&amp;s=375f08acd511ccc0cc6ca5db9979c7b1&amp;dpr=1&amp;auto=format&amp;fit=crop&amp;w=1000&amp;q=80&amp;cs=tinysrgb">
            <a:extLst>
              <a:ext uri="{FF2B5EF4-FFF2-40B4-BE49-F238E27FC236}">
                <a16:creationId xmlns:a16="http://schemas.microsoft.com/office/drawing/2014/main" id="{C060C145-D48E-40B8-981C-611E3D8C11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8" r="61978"/>
          <a:stretch/>
        </p:blipFill>
        <p:spPr bwMode="auto">
          <a:xfrm>
            <a:off x="9159247" y="0"/>
            <a:ext cx="3032753" cy="6883072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E4C6EC-A4EF-4C59-9F3F-F6CA25357D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910" r="41421"/>
          <a:stretch/>
        </p:blipFill>
        <p:spPr>
          <a:xfrm>
            <a:off x="6095999" y="-45682"/>
            <a:ext cx="3063247" cy="691576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14" descr="Image result for bellboy">
            <a:extLst>
              <a:ext uri="{FF2B5EF4-FFF2-40B4-BE49-F238E27FC236}">
                <a16:creationId xmlns:a16="http://schemas.microsoft.com/office/drawing/2014/main" id="{9262703E-8299-48D0-9620-D624EC9B34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0" r="60033"/>
          <a:stretch/>
        </p:blipFill>
        <p:spPr bwMode="auto">
          <a:xfrm>
            <a:off x="3063248" y="-45682"/>
            <a:ext cx="3032752" cy="6915761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0" descr="Related image">
            <a:extLst>
              <a:ext uri="{FF2B5EF4-FFF2-40B4-BE49-F238E27FC236}">
                <a16:creationId xmlns:a16="http://schemas.microsoft.com/office/drawing/2014/main" id="{6DC13D8E-317A-4356-A3EE-5525C1D74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40" r="21110"/>
          <a:stretch/>
        </p:blipFill>
        <p:spPr bwMode="auto">
          <a:xfrm>
            <a:off x="-1905" y="-45682"/>
            <a:ext cx="3065152" cy="691576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21BA785-F35C-478C-B002-E58B4D2C09E5}"/>
              </a:ext>
            </a:extLst>
          </p:cNvPr>
          <p:cNvSpPr txBox="1"/>
          <p:nvPr/>
        </p:nvSpPr>
        <p:spPr>
          <a:xfrm>
            <a:off x="280025" y="320074"/>
            <a:ext cx="2318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CONVERSION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CA63568-5F6E-47A8-9493-09ED91E8919D}"/>
              </a:ext>
            </a:extLst>
          </p:cNvPr>
          <p:cNvSpPr txBox="1"/>
          <p:nvPr/>
        </p:nvSpPr>
        <p:spPr>
          <a:xfrm>
            <a:off x="3237489" y="320074"/>
            <a:ext cx="2318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CONVERSION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6921980-B301-4AA5-894D-68C99C8DA318}"/>
              </a:ext>
            </a:extLst>
          </p:cNvPr>
          <p:cNvSpPr txBox="1"/>
          <p:nvPr/>
        </p:nvSpPr>
        <p:spPr>
          <a:xfrm>
            <a:off x="6270241" y="320074"/>
            <a:ext cx="2318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CONVERSION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B5FAF01-5FB9-4A10-801A-8DC95BDF3F1C}"/>
              </a:ext>
            </a:extLst>
          </p:cNvPr>
          <p:cNvSpPr txBox="1"/>
          <p:nvPr/>
        </p:nvSpPr>
        <p:spPr>
          <a:xfrm>
            <a:off x="9516466" y="320074"/>
            <a:ext cx="2318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CONVERSION</a:t>
            </a:r>
          </a:p>
        </p:txBody>
      </p:sp>
    </p:spTree>
    <p:extLst>
      <p:ext uri="{BB962C8B-B14F-4D97-AF65-F5344CB8AC3E}">
        <p14:creationId xmlns:p14="http://schemas.microsoft.com/office/powerpoint/2010/main" val="4162428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F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6E2072-70F6-43C3-A250-BEE22D217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147" y="1144558"/>
            <a:ext cx="4568883" cy="45688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5414B3-9107-40AF-B256-BA5E855DF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45" y="1144558"/>
            <a:ext cx="1217725" cy="1217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C3879A-9209-430B-8F57-06D26C34F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4" y="4495716"/>
            <a:ext cx="1217725" cy="121772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E06588A-01AA-4CF4-AE98-AD9B80F41F70}"/>
              </a:ext>
            </a:extLst>
          </p:cNvPr>
          <p:cNvGrpSpPr/>
          <p:nvPr/>
        </p:nvGrpSpPr>
        <p:grpSpPr>
          <a:xfrm>
            <a:off x="7460451" y="1100437"/>
            <a:ext cx="3262824" cy="965359"/>
            <a:chOff x="665659" y="987591"/>
            <a:chExt cx="3262824" cy="96535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39E8A4-B1D0-4BB3-8F15-3BB437CCCCB6}"/>
                </a:ext>
              </a:extLst>
            </p:cNvPr>
            <p:cNvGrpSpPr/>
            <p:nvPr/>
          </p:nvGrpSpPr>
          <p:grpSpPr>
            <a:xfrm>
              <a:off x="2234254" y="1021597"/>
              <a:ext cx="931353" cy="931353"/>
              <a:chOff x="2234254" y="1021597"/>
              <a:chExt cx="931353" cy="931353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AB989E14-CFDA-43F0-A162-D75B9122DF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4254" y="1021597"/>
                <a:ext cx="931353" cy="931353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08386338-F7D2-496F-8836-4673B41DB3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70086" y="1415617"/>
                <a:ext cx="294112" cy="294112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709FE8-ECA8-4864-A5BF-6B27E3FD598B}"/>
                </a:ext>
              </a:extLst>
            </p:cNvPr>
            <p:cNvGrpSpPr/>
            <p:nvPr/>
          </p:nvGrpSpPr>
          <p:grpSpPr>
            <a:xfrm>
              <a:off x="2961825" y="987591"/>
              <a:ext cx="966658" cy="965359"/>
              <a:chOff x="2961825" y="987591"/>
              <a:chExt cx="966658" cy="965359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05BC82F-565B-439E-983A-338BB23B88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61825" y="1021597"/>
                <a:ext cx="931353" cy="931353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07B2D3A0-B580-4E4C-B71F-EDD82180F0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24443">
                <a:off x="3634371" y="987591"/>
                <a:ext cx="294112" cy="294112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646037F7-2F9A-4F13-AC0C-21E5D1E888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76272">
                <a:off x="3585825" y="1349375"/>
                <a:ext cx="257006" cy="257006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F082745-A9BF-4175-889C-947E165DC0DA}"/>
                </a:ext>
              </a:extLst>
            </p:cNvPr>
            <p:cNvGrpSpPr/>
            <p:nvPr/>
          </p:nvGrpSpPr>
          <p:grpSpPr>
            <a:xfrm>
              <a:off x="1448547" y="1021597"/>
              <a:ext cx="931353" cy="931353"/>
              <a:chOff x="3029583" y="2526267"/>
              <a:chExt cx="1737360" cy="1737360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D38246C1-01A7-463B-B0D0-9525FD45DA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9583" y="2526267"/>
                <a:ext cx="1737360" cy="1737360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3CD262B2-EEB3-46C2-8643-064D3406EC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6329" y="3409664"/>
                <a:ext cx="548640" cy="548640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3DC1BAA-4B16-408D-BE47-5E4ACB0A4734}"/>
                </a:ext>
              </a:extLst>
            </p:cNvPr>
            <p:cNvGrpSpPr/>
            <p:nvPr/>
          </p:nvGrpSpPr>
          <p:grpSpPr>
            <a:xfrm>
              <a:off x="665659" y="1021597"/>
              <a:ext cx="931353" cy="931353"/>
              <a:chOff x="312909" y="2533734"/>
              <a:chExt cx="1737360" cy="173736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AC0A148F-24FA-4B61-9C25-D171681B43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909" y="2533734"/>
                <a:ext cx="1737360" cy="173736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82419EA6-1324-47E1-B923-10716519AC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1629" y="3120627"/>
                <a:ext cx="548640" cy="54864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80504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361500-0060-4AAD-9A05-E01DE59264C7}"/>
              </a:ext>
            </a:extLst>
          </p:cNvPr>
          <p:cNvSpPr/>
          <p:nvPr/>
        </p:nvSpPr>
        <p:spPr>
          <a:xfrm>
            <a:off x="6096000" y="0"/>
            <a:ext cx="6089904" cy="6858000"/>
          </a:xfrm>
          <a:prstGeom prst="rect">
            <a:avLst/>
          </a:prstGeom>
          <a:solidFill>
            <a:srgbClr val="016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Freeform 41">
            <a:extLst>
              <a:ext uri="{FF2B5EF4-FFF2-40B4-BE49-F238E27FC236}">
                <a16:creationId xmlns:a16="http://schemas.microsoft.com/office/drawing/2014/main" id="{6E32D96B-427D-4500-BB2B-72482B68EF30}"/>
              </a:ext>
            </a:extLst>
          </p:cNvPr>
          <p:cNvSpPr/>
          <p:nvPr/>
        </p:nvSpPr>
        <p:spPr>
          <a:xfrm>
            <a:off x="-8386" y="0"/>
            <a:ext cx="6400686" cy="6858000"/>
          </a:xfrm>
          <a:custGeom>
            <a:avLst/>
            <a:gdLst>
              <a:gd name="connsiteX0" fmla="*/ 0 w 6400686"/>
              <a:gd name="connsiteY0" fmla="*/ 0 h 6858000"/>
              <a:gd name="connsiteX1" fmla="*/ 6104386 w 6400686"/>
              <a:gd name="connsiteY1" fmla="*/ 0 h 6858000"/>
              <a:gd name="connsiteX2" fmla="*/ 6104386 w 6400686"/>
              <a:gd name="connsiteY2" fmla="*/ 1766369 h 6858000"/>
              <a:gd name="connsiteX3" fmla="*/ 6400686 w 6400686"/>
              <a:gd name="connsiteY3" fmla="*/ 2352536 h 6858000"/>
              <a:gd name="connsiteX4" fmla="*/ 6104386 w 6400686"/>
              <a:gd name="connsiteY4" fmla="*/ 2938701 h 6858000"/>
              <a:gd name="connsiteX5" fmla="*/ 6104386 w 6400686"/>
              <a:gd name="connsiteY5" fmla="*/ 6858000 h 6858000"/>
              <a:gd name="connsiteX6" fmla="*/ 0 w 640068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00686" h="6858000">
                <a:moveTo>
                  <a:pt x="0" y="0"/>
                </a:moveTo>
                <a:lnTo>
                  <a:pt x="6104386" y="0"/>
                </a:lnTo>
                <a:lnTo>
                  <a:pt x="6104386" y="1766369"/>
                </a:lnTo>
                <a:lnTo>
                  <a:pt x="6400686" y="2352536"/>
                </a:lnTo>
                <a:lnTo>
                  <a:pt x="6104386" y="2938701"/>
                </a:lnTo>
                <a:lnTo>
                  <a:pt x="610438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1757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742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8D845BD-EE83-41E2-BD13-6C3FB6C3B1FC}"/>
              </a:ext>
            </a:extLst>
          </p:cNvPr>
          <p:cNvSpPr txBox="1"/>
          <p:nvPr/>
        </p:nvSpPr>
        <p:spPr>
          <a:xfrm>
            <a:off x="-2" y="2336393"/>
            <a:ext cx="60972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+79%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Transaction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May vs. Apr 18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E99B0D6-8B09-45BE-BCCC-A22A70F84FA9}"/>
              </a:ext>
            </a:extLst>
          </p:cNvPr>
          <p:cNvGrpSpPr/>
          <p:nvPr/>
        </p:nvGrpSpPr>
        <p:grpSpPr>
          <a:xfrm>
            <a:off x="6096001" y="-15209"/>
            <a:ext cx="6126412" cy="6858000"/>
            <a:chOff x="0" y="0"/>
            <a:chExt cx="4593956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5543579-BF47-4A50-82A7-A3A2B4A7957D}"/>
                </a:ext>
              </a:extLst>
            </p:cNvPr>
            <p:cNvSpPr/>
            <p:nvPr/>
          </p:nvSpPr>
          <p:spPr>
            <a:xfrm>
              <a:off x="20238" y="0"/>
              <a:ext cx="4573718" cy="685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94B098F-1E09-4904-B446-EFA795FA1667}"/>
                </a:ext>
              </a:extLst>
            </p:cNvPr>
            <p:cNvSpPr txBox="1"/>
            <p:nvPr/>
          </p:nvSpPr>
          <p:spPr>
            <a:xfrm>
              <a:off x="0" y="1525914"/>
              <a:ext cx="4572000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2C333C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+104%</a:t>
              </a:r>
            </a:p>
            <a:p>
              <a:pPr algn="ctr"/>
              <a:r>
                <a:rPr lang="en-US" sz="3600" b="1" dirty="0">
                  <a:solidFill>
                    <a:srgbClr val="2C333C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Transaction</a:t>
              </a:r>
            </a:p>
            <a:p>
              <a:pPr algn="ctr"/>
              <a:r>
                <a:rPr lang="en-US" sz="1200" dirty="0">
                  <a:solidFill>
                    <a:srgbClr val="2C333C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Aug 2018 vs Aug 2017</a:t>
              </a:r>
            </a:p>
            <a:p>
              <a:pPr algn="ctr"/>
              <a:endParaRPr lang="en-US" sz="3600" b="1" dirty="0">
                <a:solidFill>
                  <a:srgbClr val="2C33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algn="ctr"/>
              <a:r>
                <a:rPr lang="en-US" sz="6000" b="1" dirty="0">
                  <a:solidFill>
                    <a:srgbClr val="2C333C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+24%</a:t>
              </a:r>
            </a:p>
            <a:p>
              <a:pPr algn="ctr"/>
              <a:r>
                <a:rPr lang="en-US" sz="3600" b="1" dirty="0">
                  <a:solidFill>
                    <a:srgbClr val="2C333C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Customer</a:t>
              </a:r>
            </a:p>
            <a:p>
              <a:pPr algn="ctr"/>
              <a:r>
                <a:rPr lang="en-US" sz="1200" dirty="0">
                  <a:solidFill>
                    <a:srgbClr val="2C333C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Aug 2018 vs Aug 2017</a:t>
              </a:r>
            </a:p>
            <a:p>
              <a:pPr algn="ctr"/>
              <a:endParaRPr lang="en-US" sz="3600" b="1" dirty="0">
                <a:solidFill>
                  <a:srgbClr val="2C33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1" name="Freeform 41">
            <a:extLst>
              <a:ext uri="{FF2B5EF4-FFF2-40B4-BE49-F238E27FC236}">
                <a16:creationId xmlns:a16="http://schemas.microsoft.com/office/drawing/2014/main" id="{7089CD4A-BC4B-4FE9-ABD3-167EDEB76746}"/>
              </a:ext>
            </a:extLst>
          </p:cNvPr>
          <p:cNvSpPr/>
          <p:nvPr/>
        </p:nvSpPr>
        <p:spPr>
          <a:xfrm>
            <a:off x="61070" y="-15209"/>
            <a:ext cx="6400686" cy="6858000"/>
          </a:xfrm>
          <a:custGeom>
            <a:avLst/>
            <a:gdLst>
              <a:gd name="connsiteX0" fmla="*/ 0 w 6400686"/>
              <a:gd name="connsiteY0" fmla="*/ 0 h 6858000"/>
              <a:gd name="connsiteX1" fmla="*/ 6104386 w 6400686"/>
              <a:gd name="connsiteY1" fmla="*/ 0 h 6858000"/>
              <a:gd name="connsiteX2" fmla="*/ 6104386 w 6400686"/>
              <a:gd name="connsiteY2" fmla="*/ 1766369 h 6858000"/>
              <a:gd name="connsiteX3" fmla="*/ 6400686 w 6400686"/>
              <a:gd name="connsiteY3" fmla="*/ 2352536 h 6858000"/>
              <a:gd name="connsiteX4" fmla="*/ 6104386 w 6400686"/>
              <a:gd name="connsiteY4" fmla="*/ 2938701 h 6858000"/>
              <a:gd name="connsiteX5" fmla="*/ 6104386 w 6400686"/>
              <a:gd name="connsiteY5" fmla="*/ 6858000 h 6858000"/>
              <a:gd name="connsiteX6" fmla="*/ 0 w 640068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00686" h="6858000">
                <a:moveTo>
                  <a:pt x="0" y="0"/>
                </a:moveTo>
                <a:lnTo>
                  <a:pt x="6104386" y="0"/>
                </a:lnTo>
                <a:lnTo>
                  <a:pt x="6104386" y="1766369"/>
                </a:lnTo>
                <a:lnTo>
                  <a:pt x="6400686" y="2352536"/>
                </a:lnTo>
                <a:lnTo>
                  <a:pt x="6104386" y="2938701"/>
                </a:lnTo>
                <a:lnTo>
                  <a:pt x="6104386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2C333C"/>
              </a:gs>
              <a:gs pos="100000">
                <a:srgbClr val="4B5B6B">
                  <a:alpha val="75000"/>
                </a:srgbClr>
              </a:gs>
            </a:gsLst>
            <a:lin ang="16200000" scaled="1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E62882-C3A0-40FA-8907-DE25C7D92AFE}"/>
              </a:ext>
            </a:extLst>
          </p:cNvPr>
          <p:cNvSpPr txBox="1"/>
          <p:nvPr/>
        </p:nvSpPr>
        <p:spPr>
          <a:xfrm>
            <a:off x="-167629" y="2148854"/>
            <a:ext cx="60972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+79%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Transaction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May vs. Apr 18 </a:t>
            </a:r>
          </a:p>
        </p:txBody>
      </p:sp>
    </p:spTree>
    <p:extLst>
      <p:ext uri="{BB962C8B-B14F-4D97-AF65-F5344CB8AC3E}">
        <p14:creationId xmlns:p14="http://schemas.microsoft.com/office/powerpoint/2010/main" val="143417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0">
              <a:srgbClr val="161F36"/>
            </a:gs>
            <a:gs pos="100000">
              <a:srgbClr val="161F36">
                <a:alpha val="70000"/>
              </a:srgb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9C55C05-848C-4DEF-A395-2CFFA5BAA706}"/>
              </a:ext>
            </a:extLst>
          </p:cNvPr>
          <p:cNvSpPr/>
          <p:nvPr/>
        </p:nvSpPr>
        <p:spPr>
          <a:xfrm>
            <a:off x="426782" y="3481636"/>
            <a:ext cx="333136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0" dirty="0">
                <a:solidFill>
                  <a:schemeClr val="bg1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Virtual Bank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7C9909-DD84-40BC-9339-1A1EE2516893}"/>
              </a:ext>
            </a:extLst>
          </p:cNvPr>
          <p:cNvSpPr/>
          <p:nvPr/>
        </p:nvSpPr>
        <p:spPr>
          <a:xfrm>
            <a:off x="4998732" y="2281551"/>
            <a:ext cx="676648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  <a:latin typeface="Arial Black" panose="020B0A04020102020204" pitchFamily="34" charset="0"/>
              </a:rPr>
              <a:t>“</a:t>
            </a:r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Financial institutions without   physical branches where all transactions are online. </a:t>
            </a:r>
            <a:r>
              <a:rPr lang="en-US" sz="4000" dirty="0">
                <a:solidFill>
                  <a:srgbClr val="00B050"/>
                </a:solidFill>
                <a:latin typeface="Arial Black" panose="020B0A04020102020204" pitchFamily="34" charset="0"/>
              </a:rPr>
              <a:t>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DAEF57-69C2-414B-B12A-A02E65CA9793}"/>
              </a:ext>
            </a:extLst>
          </p:cNvPr>
          <p:cNvSpPr/>
          <p:nvPr/>
        </p:nvSpPr>
        <p:spPr>
          <a:xfrm>
            <a:off x="4611787" y="2117446"/>
            <a:ext cx="182878" cy="219453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B64483-6EE7-438B-BE53-2BE64B373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048" y="2002309"/>
            <a:ext cx="1371600" cy="1371600"/>
          </a:xfrm>
          <a:prstGeom prst="rect">
            <a:avLst/>
          </a:prstGeom>
        </p:spPr>
      </p:pic>
      <p:pic>
        <p:nvPicPr>
          <p:cNvPr id="15" name="Picture 6" descr="「hangseng png」的圖片搜尋結果&quot;">
            <a:extLst>
              <a:ext uri="{FF2B5EF4-FFF2-40B4-BE49-F238E27FC236}">
                <a16:creationId xmlns:a16="http://schemas.microsoft.com/office/drawing/2014/main" id="{0DB3CBCC-A52B-4B24-B6A0-52D01FDA6D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600"/>
          <a:stretch/>
        </p:blipFill>
        <p:spPr bwMode="auto">
          <a:xfrm>
            <a:off x="9844992" y="6012444"/>
            <a:ext cx="640080" cy="65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「hangseng png」的圖片搜尋結果&quot;">
            <a:extLst>
              <a:ext uri="{FF2B5EF4-FFF2-40B4-BE49-F238E27FC236}">
                <a16:creationId xmlns:a16="http://schemas.microsoft.com/office/drawing/2014/main" id="{BE4CC965-B4EC-45F8-8284-CBB03FC3E0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628" r="-3226"/>
          <a:stretch/>
        </p:blipFill>
        <p:spPr bwMode="auto">
          <a:xfrm>
            <a:off x="10576518" y="6051260"/>
            <a:ext cx="1480728" cy="57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122A2AD-4F92-48A2-A4E7-37E4814B3AF5}"/>
              </a:ext>
            </a:extLst>
          </p:cNvPr>
          <p:cNvSpPr/>
          <p:nvPr/>
        </p:nvSpPr>
        <p:spPr>
          <a:xfrm>
            <a:off x="0" y="0"/>
            <a:ext cx="4059936" cy="6858000"/>
          </a:xfrm>
          <a:prstGeom prst="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28E52D-4043-49ED-92EC-B82E729B4563}"/>
              </a:ext>
            </a:extLst>
          </p:cNvPr>
          <p:cNvSpPr/>
          <p:nvPr/>
        </p:nvSpPr>
        <p:spPr>
          <a:xfrm>
            <a:off x="30205" y="6121593"/>
            <a:ext cx="29870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i="0" dirty="0">
                <a:solidFill>
                  <a:schemeClr val="bg1"/>
                </a:solidFill>
                <a:effectLst/>
                <a:latin typeface="Freestyle Script" panose="030804020302050B0404" pitchFamily="66" charset="0"/>
                <a:ea typeface="Open Sans" panose="020B0606030504020204" pitchFamily="34" charset="0"/>
                <a:cs typeface="Open Sans" panose="020B0606030504020204" pitchFamily="34" charset="0"/>
              </a:rPr>
              <a:t>Defensive Strategy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9765AA-F1ED-41FE-94CB-321CEF9301ED}"/>
              </a:ext>
            </a:extLst>
          </p:cNvPr>
          <p:cNvSpPr txBox="1"/>
          <p:nvPr/>
        </p:nvSpPr>
        <p:spPr>
          <a:xfrm>
            <a:off x="2657845" y="6178659"/>
            <a:ext cx="2987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pc="450" dirty="0">
                <a:solidFill>
                  <a:srgbClr val="92D050"/>
                </a:solidFill>
                <a:latin typeface="+mj-lt"/>
              </a:rPr>
              <a:t>THE EMERGENCE OF</a:t>
            </a:r>
          </a:p>
          <a:p>
            <a:pPr algn="ctr"/>
            <a:r>
              <a:rPr lang="en-US" sz="1200" spc="450" dirty="0">
                <a:solidFill>
                  <a:schemeClr val="bg1"/>
                </a:solidFill>
                <a:latin typeface="+mj-lt"/>
              </a:rPr>
              <a:t>VIRTUAL BANKS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D4441D-7919-49DA-A9B7-7C16A451660C}"/>
              </a:ext>
            </a:extLst>
          </p:cNvPr>
          <p:cNvSpPr/>
          <p:nvPr/>
        </p:nvSpPr>
        <p:spPr>
          <a:xfrm>
            <a:off x="11279934" y="-360146"/>
            <a:ext cx="1367162" cy="136716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940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61F36"/>
            </a:gs>
            <a:gs pos="100000">
              <a:srgbClr val="161F36">
                <a:alpha val="80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6FCAA1C-DB0D-4335-BFE1-18FD3497C8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37" y="594391"/>
            <a:ext cx="6141114" cy="6141114"/>
          </a:xfrm>
          <a:prstGeom prst="rect">
            <a:avLst/>
          </a:prstGeom>
        </p:spPr>
      </p:pic>
      <p:sp>
        <p:nvSpPr>
          <p:cNvPr id="6" name="Rounded Rectangle 47">
            <a:extLst>
              <a:ext uri="{FF2B5EF4-FFF2-40B4-BE49-F238E27FC236}">
                <a16:creationId xmlns:a16="http://schemas.microsoft.com/office/drawing/2014/main" id="{7F414313-CB03-4DA8-AC53-68DEA0519D3B}"/>
              </a:ext>
            </a:extLst>
          </p:cNvPr>
          <p:cNvSpPr/>
          <p:nvPr/>
        </p:nvSpPr>
        <p:spPr>
          <a:xfrm>
            <a:off x="3212836" y="3139397"/>
            <a:ext cx="1828800" cy="8229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47">
            <a:extLst>
              <a:ext uri="{FF2B5EF4-FFF2-40B4-BE49-F238E27FC236}">
                <a16:creationId xmlns:a16="http://schemas.microsoft.com/office/drawing/2014/main" id="{204EA8B1-3C01-446C-BEB2-155266A6BAD3}"/>
              </a:ext>
            </a:extLst>
          </p:cNvPr>
          <p:cNvSpPr/>
          <p:nvPr/>
        </p:nvSpPr>
        <p:spPr>
          <a:xfrm>
            <a:off x="5135301" y="5329447"/>
            <a:ext cx="1828800" cy="8229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47">
            <a:extLst>
              <a:ext uri="{FF2B5EF4-FFF2-40B4-BE49-F238E27FC236}">
                <a16:creationId xmlns:a16="http://schemas.microsoft.com/office/drawing/2014/main" id="{DEE747BD-D77F-4015-8E8A-3664A95103D5}"/>
              </a:ext>
            </a:extLst>
          </p:cNvPr>
          <p:cNvSpPr/>
          <p:nvPr/>
        </p:nvSpPr>
        <p:spPr>
          <a:xfrm>
            <a:off x="7734725" y="2358385"/>
            <a:ext cx="1828800" cy="8229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47">
            <a:extLst>
              <a:ext uri="{FF2B5EF4-FFF2-40B4-BE49-F238E27FC236}">
                <a16:creationId xmlns:a16="http://schemas.microsoft.com/office/drawing/2014/main" id="{1158078D-9A0D-45AB-9176-C36EA51A675B}"/>
              </a:ext>
            </a:extLst>
          </p:cNvPr>
          <p:cNvSpPr/>
          <p:nvPr/>
        </p:nvSpPr>
        <p:spPr>
          <a:xfrm>
            <a:off x="6872661" y="1127908"/>
            <a:ext cx="1828800" cy="8229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47">
            <a:extLst>
              <a:ext uri="{FF2B5EF4-FFF2-40B4-BE49-F238E27FC236}">
                <a16:creationId xmlns:a16="http://schemas.microsoft.com/office/drawing/2014/main" id="{D9E9E489-2A57-4CAC-B5E8-CBE9CA550BE0}"/>
              </a:ext>
            </a:extLst>
          </p:cNvPr>
          <p:cNvSpPr/>
          <p:nvPr/>
        </p:nvSpPr>
        <p:spPr>
          <a:xfrm>
            <a:off x="8709681" y="4212745"/>
            <a:ext cx="1828800" cy="8229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47">
            <a:extLst>
              <a:ext uri="{FF2B5EF4-FFF2-40B4-BE49-F238E27FC236}">
                <a16:creationId xmlns:a16="http://schemas.microsoft.com/office/drawing/2014/main" id="{25C2FE9F-9F9B-48C3-B162-CAB3F9046BC6}"/>
              </a:ext>
            </a:extLst>
          </p:cNvPr>
          <p:cNvSpPr/>
          <p:nvPr/>
        </p:nvSpPr>
        <p:spPr>
          <a:xfrm>
            <a:off x="9901967" y="2421505"/>
            <a:ext cx="1828800" cy="8229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47">
            <a:extLst>
              <a:ext uri="{FF2B5EF4-FFF2-40B4-BE49-F238E27FC236}">
                <a16:creationId xmlns:a16="http://schemas.microsoft.com/office/drawing/2014/main" id="{9C44DB4B-ABD4-4449-9EEF-4755DC80E528}"/>
              </a:ext>
            </a:extLst>
          </p:cNvPr>
          <p:cNvSpPr/>
          <p:nvPr/>
        </p:nvSpPr>
        <p:spPr>
          <a:xfrm>
            <a:off x="5817852" y="3027383"/>
            <a:ext cx="1828800" cy="8229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47">
            <a:extLst>
              <a:ext uri="{FF2B5EF4-FFF2-40B4-BE49-F238E27FC236}">
                <a16:creationId xmlns:a16="http://schemas.microsoft.com/office/drawing/2014/main" id="{54ED2EDA-EA84-408F-A9C9-DA11773D8C13}"/>
              </a:ext>
            </a:extLst>
          </p:cNvPr>
          <p:cNvSpPr/>
          <p:nvPr/>
        </p:nvSpPr>
        <p:spPr>
          <a:xfrm>
            <a:off x="4022937" y="1026810"/>
            <a:ext cx="1828800" cy="8229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 descr="welab virtual bank">
            <a:extLst>
              <a:ext uri="{FF2B5EF4-FFF2-40B4-BE49-F238E27FC236}">
                <a16:creationId xmlns:a16="http://schemas.microsoft.com/office/drawing/2014/main" id="{F4AD2D37-42B1-4212-8740-7A1A0F115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591" y="4389299"/>
            <a:ext cx="1269867" cy="46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zhong an virtual bank za international">
            <a:extLst>
              <a:ext uri="{FF2B5EF4-FFF2-40B4-BE49-F238E27FC236}">
                <a16:creationId xmlns:a16="http://schemas.microsoft.com/office/drawing/2014/main" id="{9F6EF1A3-6512-4A69-A944-ED6070330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901" y="5437710"/>
            <a:ext cx="1371600" cy="60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ping an oneconnect">
            <a:extLst>
              <a:ext uri="{FF2B5EF4-FFF2-40B4-BE49-F238E27FC236}">
                <a16:creationId xmlns:a16="http://schemas.microsoft.com/office/drawing/2014/main" id="{EFBF0F88-1D6B-4B21-8E1C-1564A94907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98"/>
          <a:stretch/>
        </p:blipFill>
        <p:spPr bwMode="auto">
          <a:xfrm>
            <a:off x="6193944" y="3181345"/>
            <a:ext cx="1081286" cy="530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 descr="xiaomi virtual bank">
            <a:extLst>
              <a:ext uri="{FF2B5EF4-FFF2-40B4-BE49-F238E27FC236}">
                <a16:creationId xmlns:a16="http://schemas.microsoft.com/office/drawing/2014/main" id="{4D9A3F38-D2A9-48CD-80C2-ABA98781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266" y="1224163"/>
            <a:ext cx="459855" cy="45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8" descr="amtd virtual bank">
            <a:extLst>
              <a:ext uri="{FF2B5EF4-FFF2-40B4-BE49-F238E27FC236}">
                <a16:creationId xmlns:a16="http://schemas.microsoft.com/office/drawing/2014/main" id="{B5C20ACA-D75F-472A-B9B9-B34A680BD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306" y="1348498"/>
            <a:ext cx="1072648" cy="23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8" descr="tencent virtual banking">
            <a:extLst>
              <a:ext uri="{FF2B5EF4-FFF2-40B4-BE49-F238E27FC236}">
                <a16:creationId xmlns:a16="http://schemas.microsoft.com/office/drawing/2014/main" id="{5259934E-32A4-4367-A75C-D3ACE14C3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438" y="1272642"/>
            <a:ext cx="1101245" cy="25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icbc virtual bank">
            <a:extLst>
              <a:ext uri="{FF2B5EF4-FFF2-40B4-BE49-F238E27FC236}">
                <a16:creationId xmlns:a16="http://schemas.microsoft.com/office/drawing/2014/main" id="{A62F7A3D-45AD-4C0B-99C3-D1EF0ADC3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663" y="1548279"/>
            <a:ext cx="772716" cy="293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4" descr="hillhouse capital virtual bank">
            <a:extLst>
              <a:ext uri="{FF2B5EF4-FFF2-40B4-BE49-F238E27FC236}">
                <a16:creationId xmlns:a16="http://schemas.microsoft.com/office/drawing/2014/main" id="{B3C7F672-5150-46DF-8717-38AA37FE2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572" y="1580905"/>
            <a:ext cx="774567" cy="24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30" descr="ant financial virtual bank">
            <a:extLst>
              <a:ext uri="{FF2B5EF4-FFF2-40B4-BE49-F238E27FC236}">
                <a16:creationId xmlns:a16="http://schemas.microsoft.com/office/drawing/2014/main" id="{A77F7133-F05C-4B69-BEA9-2187451DE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6577" y="2520759"/>
            <a:ext cx="1050590" cy="52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bank of china virtual bank hong kong">
            <a:extLst>
              <a:ext uri="{FF2B5EF4-FFF2-40B4-BE49-F238E27FC236}">
                <a16:creationId xmlns:a16="http://schemas.microsoft.com/office/drawing/2014/main" id="{F147EC1D-3B06-470B-892E-1F9967A02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489" y="3206960"/>
            <a:ext cx="960954" cy="32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4" descr="jd digits virtual bank hong kong">
            <a:extLst>
              <a:ext uri="{FF2B5EF4-FFF2-40B4-BE49-F238E27FC236}">
                <a16:creationId xmlns:a16="http://schemas.microsoft.com/office/drawing/2014/main" id="{D88C23E6-F1CC-4D04-9789-4B2A9CA89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708" y="3543241"/>
            <a:ext cx="489934" cy="34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6" descr="「jardine」的圖片搜尋結果&quot;">
            <a:extLst>
              <a:ext uri="{FF2B5EF4-FFF2-40B4-BE49-F238E27FC236}">
                <a16:creationId xmlns:a16="http://schemas.microsoft.com/office/drawing/2014/main" id="{F33A24F5-F336-40A0-82D0-722A75792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445" y="3548315"/>
            <a:ext cx="614414" cy="33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8" descr="standard chartered">
            <a:extLst>
              <a:ext uri="{FF2B5EF4-FFF2-40B4-BE49-F238E27FC236}">
                <a16:creationId xmlns:a16="http://schemas.microsoft.com/office/drawing/2014/main" id="{B53AE557-50E7-4588-BC65-137641CEB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517" y="2430399"/>
            <a:ext cx="772865" cy="298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0" descr="hkt telco virtual bank">
            <a:extLst>
              <a:ext uri="{FF2B5EF4-FFF2-40B4-BE49-F238E27FC236}">
                <a16:creationId xmlns:a16="http://schemas.microsoft.com/office/drawing/2014/main" id="{22CFF2F7-B2BC-4BC1-BEEF-14CD88B0F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852" y="2729240"/>
            <a:ext cx="700193" cy="30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2" descr="pccw limited virtual bank">
            <a:extLst>
              <a:ext uri="{FF2B5EF4-FFF2-40B4-BE49-F238E27FC236}">
                <a16:creationId xmlns:a16="http://schemas.microsoft.com/office/drawing/2014/main" id="{95C1EA8B-1B9B-45E3-A6EB-A81FB9651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8659" y="2783407"/>
            <a:ext cx="746865" cy="24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6" descr="ctrip virtual bank hong kong">
            <a:extLst>
              <a:ext uri="{FF2B5EF4-FFF2-40B4-BE49-F238E27FC236}">
                <a16:creationId xmlns:a16="http://schemas.microsoft.com/office/drawing/2014/main" id="{6149D209-4EB6-4699-AB40-A0D4FAF68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1197" y="2473030"/>
            <a:ext cx="529535" cy="21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8F183EB-BB8C-417C-BE6D-9642DD36CE85}"/>
              </a:ext>
            </a:extLst>
          </p:cNvPr>
          <p:cNvSpPr txBox="1"/>
          <p:nvPr/>
        </p:nvSpPr>
        <p:spPr>
          <a:xfrm>
            <a:off x="483761" y="531290"/>
            <a:ext cx="3086419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</a:t>
            </a:r>
          </a:p>
          <a:p>
            <a:pPr algn="ctr"/>
            <a:r>
              <a:rPr lang="en-US" sz="3600" b="1" i="0" dirty="0">
                <a:solidFill>
                  <a:schemeClr val="bg1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Virtual Bank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6E38F77-794B-464B-A7F2-468561C8E6ED}"/>
              </a:ext>
            </a:extLst>
          </p:cNvPr>
          <p:cNvSpPr/>
          <p:nvPr/>
        </p:nvSpPr>
        <p:spPr>
          <a:xfrm>
            <a:off x="0" y="0"/>
            <a:ext cx="4059936" cy="6858000"/>
          </a:xfrm>
          <a:prstGeom prst="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28DCC3F-0391-4905-BC5D-BDBF39D71B86}"/>
              </a:ext>
            </a:extLst>
          </p:cNvPr>
          <p:cNvSpPr/>
          <p:nvPr/>
        </p:nvSpPr>
        <p:spPr>
          <a:xfrm>
            <a:off x="30205" y="6121593"/>
            <a:ext cx="29870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i="0" dirty="0">
                <a:solidFill>
                  <a:schemeClr val="bg1"/>
                </a:solidFill>
                <a:effectLst/>
                <a:latin typeface="Freestyle Script" panose="030804020302050B0404" pitchFamily="66" charset="0"/>
                <a:ea typeface="Open Sans" panose="020B0606030504020204" pitchFamily="34" charset="0"/>
                <a:cs typeface="Open Sans" panose="020B0606030504020204" pitchFamily="34" charset="0"/>
              </a:rPr>
              <a:t>Defensive Strategy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88FDDE-8F30-43FD-A150-CA68F6F0BE40}"/>
              </a:ext>
            </a:extLst>
          </p:cNvPr>
          <p:cNvSpPr txBox="1"/>
          <p:nvPr/>
        </p:nvSpPr>
        <p:spPr>
          <a:xfrm>
            <a:off x="2657845" y="6178659"/>
            <a:ext cx="2987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pc="450" dirty="0">
                <a:solidFill>
                  <a:srgbClr val="92D050"/>
                </a:solidFill>
                <a:latin typeface="+mj-lt"/>
              </a:rPr>
              <a:t>THE EMERGENCE OF</a:t>
            </a:r>
          </a:p>
          <a:p>
            <a:pPr algn="ctr"/>
            <a:r>
              <a:rPr lang="en-US" sz="1200" spc="450" dirty="0">
                <a:solidFill>
                  <a:schemeClr val="bg1"/>
                </a:solidFill>
                <a:latin typeface="+mj-lt"/>
              </a:rPr>
              <a:t>VIRTUAL BANKS</a:t>
            </a:r>
          </a:p>
        </p:txBody>
      </p:sp>
    </p:spTree>
    <p:extLst>
      <p:ext uri="{BB962C8B-B14F-4D97-AF65-F5344CB8AC3E}">
        <p14:creationId xmlns:p14="http://schemas.microsoft.com/office/powerpoint/2010/main" val="849559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1F36"/>
            </a:gs>
            <a:gs pos="100000">
              <a:srgbClr val="161F36">
                <a:alpha val="80000"/>
              </a:srgb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ounded Rectangle 64"/>
          <p:cNvSpPr/>
          <p:nvPr/>
        </p:nvSpPr>
        <p:spPr>
          <a:xfrm>
            <a:off x="1185687" y="5015497"/>
            <a:ext cx="4323259" cy="117043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272F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Information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922636" y="897371"/>
            <a:ext cx="10269364" cy="5960629"/>
            <a:chOff x="2114957" y="994223"/>
            <a:chExt cx="10102501" cy="5863777"/>
          </a:xfrm>
        </p:grpSpPr>
        <p:sp>
          <p:nvSpPr>
            <p:cNvPr id="63" name="Rounded Rectangle 62"/>
            <p:cNvSpPr/>
            <p:nvPr/>
          </p:nvSpPr>
          <p:spPr>
            <a:xfrm>
              <a:off x="3276543" y="1005164"/>
              <a:ext cx="4323259" cy="11704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rgbClr val="272F38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Inspire Action</a:t>
              </a:r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2114957" y="3021896"/>
              <a:ext cx="4323259" cy="11704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rgbClr val="272F38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Recommendation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3882726" y="994223"/>
              <a:ext cx="8334732" cy="5863777"/>
              <a:chOff x="3542664" y="1057276"/>
              <a:chExt cx="8783438" cy="4391023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5990905" y="4565713"/>
                <a:ext cx="6335197" cy="882586"/>
              </a:xfrm>
              <a:prstGeom prst="rect">
                <a:avLst/>
              </a:prstGeom>
              <a:solidFill>
                <a:srgbClr val="0236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3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                     </a:t>
                </a:r>
                <a:r>
                  <a:rPr lang="en-US" sz="28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Low Cost</a:t>
                </a:r>
                <a:endParaRPr lang="en-US" sz="3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5990904" y="3687128"/>
                <a:ext cx="6335198" cy="878587"/>
              </a:xfrm>
              <a:prstGeom prst="rect">
                <a:avLst/>
              </a:prstGeom>
              <a:solidFill>
                <a:srgbClr val="4747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                   Mobility</a:t>
                </a: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5990905" y="2805496"/>
                <a:ext cx="6335197" cy="886393"/>
              </a:xfrm>
              <a:prstGeom prst="rect">
                <a:avLst/>
              </a:prstGeom>
              <a:solidFill>
                <a:srgbClr val="4C6E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             Web Technology</a:t>
                </a:r>
                <a:endParaRPr lang="en-US" sz="105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5990906" y="1931100"/>
                <a:ext cx="6335195" cy="882205"/>
              </a:xfrm>
              <a:prstGeom prst="rect">
                <a:avLst/>
              </a:prstGeom>
              <a:solidFill>
                <a:srgbClr val="FF9C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         Data-driven Personalization</a:t>
                </a:r>
                <a:endParaRPr lang="en-US" sz="105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5990906" y="1057276"/>
                <a:ext cx="6335194" cy="876299"/>
              </a:xfrm>
              <a:prstGeom prst="rect">
                <a:avLst/>
              </a:prstGeom>
              <a:solidFill>
                <a:srgbClr val="B426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   Innovation</a:t>
                </a:r>
              </a:p>
            </p:txBody>
          </p:sp>
          <p:sp>
            <p:nvSpPr>
              <p:cNvPr id="21" name="Freeform 20"/>
              <p:cNvSpPr/>
              <p:nvPr/>
            </p:nvSpPr>
            <p:spPr>
              <a:xfrm>
                <a:off x="5501258" y="1057276"/>
                <a:ext cx="979297" cy="878204"/>
              </a:xfrm>
              <a:custGeom>
                <a:avLst/>
                <a:gdLst>
                  <a:gd name="connsiteX0" fmla="*/ 0 w 979297"/>
                  <a:gd name="connsiteY0" fmla="*/ 878204 h 878204"/>
                  <a:gd name="connsiteX1" fmla="*/ 489648 w 979297"/>
                  <a:gd name="connsiteY1" fmla="*/ 0 h 878204"/>
                  <a:gd name="connsiteX2" fmla="*/ 489649 w 979297"/>
                  <a:gd name="connsiteY2" fmla="*/ 0 h 878204"/>
                  <a:gd name="connsiteX3" fmla="*/ 979297 w 979297"/>
                  <a:gd name="connsiteY3" fmla="*/ 878204 h 878204"/>
                  <a:gd name="connsiteX4" fmla="*/ 0 w 979297"/>
                  <a:gd name="connsiteY4" fmla="*/ 878204 h 878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9297" h="878204">
                    <a:moveTo>
                      <a:pt x="0" y="878204"/>
                    </a:moveTo>
                    <a:lnTo>
                      <a:pt x="489648" y="0"/>
                    </a:lnTo>
                    <a:lnTo>
                      <a:pt x="489649" y="0"/>
                    </a:lnTo>
                    <a:lnTo>
                      <a:pt x="979297" y="878204"/>
                    </a:lnTo>
                    <a:lnTo>
                      <a:pt x="0" y="878204"/>
                    </a:lnTo>
                    <a:close/>
                  </a:path>
                </a:pathLst>
              </a:custGeom>
              <a:solidFill>
                <a:srgbClr val="D4304B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130" tIns="24130" rIns="24130" bIns="24130" numCol="1" spcCol="1270" anchor="ctr" anchorCtr="0">
                <a:noAutofit/>
              </a:bodyPr>
              <a:lstStyle/>
              <a:p>
                <a:pPr lvl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600" kern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Freeform 21"/>
              <p:cNvSpPr/>
              <p:nvPr/>
            </p:nvSpPr>
            <p:spPr>
              <a:xfrm>
                <a:off x="5011609" y="1935480"/>
                <a:ext cx="1958594" cy="878204"/>
              </a:xfrm>
              <a:custGeom>
                <a:avLst/>
                <a:gdLst>
                  <a:gd name="connsiteX0" fmla="*/ 0 w 1958594"/>
                  <a:gd name="connsiteY0" fmla="*/ 878204 h 878204"/>
                  <a:gd name="connsiteX1" fmla="*/ 489651 w 1958594"/>
                  <a:gd name="connsiteY1" fmla="*/ 0 h 878204"/>
                  <a:gd name="connsiteX2" fmla="*/ 1468943 w 1958594"/>
                  <a:gd name="connsiteY2" fmla="*/ 0 h 878204"/>
                  <a:gd name="connsiteX3" fmla="*/ 1958594 w 1958594"/>
                  <a:gd name="connsiteY3" fmla="*/ 878204 h 878204"/>
                  <a:gd name="connsiteX4" fmla="*/ 0 w 1958594"/>
                  <a:gd name="connsiteY4" fmla="*/ 878204 h 878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58594" h="878204">
                    <a:moveTo>
                      <a:pt x="0" y="878204"/>
                    </a:moveTo>
                    <a:lnTo>
                      <a:pt x="489651" y="0"/>
                    </a:lnTo>
                    <a:lnTo>
                      <a:pt x="1468943" y="0"/>
                    </a:lnTo>
                    <a:lnTo>
                      <a:pt x="1958594" y="878204"/>
                    </a:lnTo>
                    <a:lnTo>
                      <a:pt x="0" y="878204"/>
                    </a:lnTo>
                    <a:close/>
                  </a:path>
                </a:pathLst>
              </a:custGeom>
              <a:solidFill>
                <a:srgbClr val="FFAF4F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66884" tIns="24130" rIns="366884" bIns="24130" numCol="1" spcCol="1270" anchor="ctr" anchorCtr="0">
                <a:noAutofit/>
              </a:bodyPr>
              <a:lstStyle/>
              <a:p>
                <a:pPr lvl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600" kern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3" name="Freeform 22"/>
              <p:cNvSpPr/>
              <p:nvPr/>
            </p:nvSpPr>
            <p:spPr>
              <a:xfrm>
                <a:off x="4521961" y="2813685"/>
                <a:ext cx="2937890" cy="878204"/>
              </a:xfrm>
              <a:custGeom>
                <a:avLst/>
                <a:gdLst>
                  <a:gd name="connsiteX0" fmla="*/ 0 w 2937890"/>
                  <a:gd name="connsiteY0" fmla="*/ 878204 h 878204"/>
                  <a:gd name="connsiteX1" fmla="*/ 489651 w 2937890"/>
                  <a:gd name="connsiteY1" fmla="*/ 0 h 878204"/>
                  <a:gd name="connsiteX2" fmla="*/ 2448239 w 2937890"/>
                  <a:gd name="connsiteY2" fmla="*/ 0 h 878204"/>
                  <a:gd name="connsiteX3" fmla="*/ 2937890 w 2937890"/>
                  <a:gd name="connsiteY3" fmla="*/ 878204 h 878204"/>
                  <a:gd name="connsiteX4" fmla="*/ 0 w 2937890"/>
                  <a:gd name="connsiteY4" fmla="*/ 878204 h 878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7890" h="878204">
                    <a:moveTo>
                      <a:pt x="0" y="878204"/>
                    </a:moveTo>
                    <a:lnTo>
                      <a:pt x="489651" y="0"/>
                    </a:lnTo>
                    <a:lnTo>
                      <a:pt x="2448239" y="0"/>
                    </a:lnTo>
                    <a:lnTo>
                      <a:pt x="2937890" y="878204"/>
                    </a:lnTo>
                    <a:lnTo>
                      <a:pt x="0" y="878204"/>
                    </a:lnTo>
                    <a:close/>
                  </a:path>
                </a:pathLst>
              </a:custGeom>
              <a:solidFill>
                <a:srgbClr val="5D8789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38260" tIns="24130" rIns="538261" bIns="24130" numCol="1" spcCol="1270" anchor="ctr" anchorCtr="0">
                <a:noAutofit/>
              </a:bodyPr>
              <a:lstStyle/>
              <a:p>
                <a:pPr lvl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600" kern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4" name="Freeform 23"/>
              <p:cNvSpPr/>
              <p:nvPr/>
            </p:nvSpPr>
            <p:spPr>
              <a:xfrm>
                <a:off x="4032312" y="3691890"/>
                <a:ext cx="3917188" cy="878204"/>
              </a:xfrm>
              <a:custGeom>
                <a:avLst/>
                <a:gdLst>
                  <a:gd name="connsiteX0" fmla="*/ 0 w 3917188"/>
                  <a:gd name="connsiteY0" fmla="*/ 878204 h 878204"/>
                  <a:gd name="connsiteX1" fmla="*/ 489651 w 3917188"/>
                  <a:gd name="connsiteY1" fmla="*/ 0 h 878204"/>
                  <a:gd name="connsiteX2" fmla="*/ 3427537 w 3917188"/>
                  <a:gd name="connsiteY2" fmla="*/ 0 h 878204"/>
                  <a:gd name="connsiteX3" fmla="*/ 3917188 w 3917188"/>
                  <a:gd name="connsiteY3" fmla="*/ 878204 h 878204"/>
                  <a:gd name="connsiteX4" fmla="*/ 0 w 3917188"/>
                  <a:gd name="connsiteY4" fmla="*/ 878204 h 878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17188" h="878204">
                    <a:moveTo>
                      <a:pt x="0" y="878204"/>
                    </a:moveTo>
                    <a:lnTo>
                      <a:pt x="489651" y="0"/>
                    </a:lnTo>
                    <a:lnTo>
                      <a:pt x="3427537" y="0"/>
                    </a:lnTo>
                    <a:lnTo>
                      <a:pt x="3917188" y="878204"/>
                    </a:lnTo>
                    <a:lnTo>
                      <a:pt x="0" y="878204"/>
                    </a:lnTo>
                    <a:close/>
                  </a:path>
                </a:pathLst>
              </a:custGeom>
              <a:solidFill>
                <a:srgbClr val="5A5A5A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709638" tIns="24130" rIns="709638" bIns="24130" numCol="1" spcCol="1270" anchor="ctr" anchorCtr="0">
                <a:noAutofit/>
              </a:bodyPr>
              <a:lstStyle/>
              <a:p>
                <a:pPr lvl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600" kern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5" name="Freeform 24"/>
              <p:cNvSpPr/>
              <p:nvPr/>
            </p:nvSpPr>
            <p:spPr>
              <a:xfrm>
                <a:off x="3542664" y="4570095"/>
                <a:ext cx="4896485" cy="878204"/>
              </a:xfrm>
              <a:custGeom>
                <a:avLst/>
                <a:gdLst>
                  <a:gd name="connsiteX0" fmla="*/ 0 w 4896485"/>
                  <a:gd name="connsiteY0" fmla="*/ 878204 h 878204"/>
                  <a:gd name="connsiteX1" fmla="*/ 489651 w 4896485"/>
                  <a:gd name="connsiteY1" fmla="*/ 0 h 878204"/>
                  <a:gd name="connsiteX2" fmla="*/ 4406834 w 4896485"/>
                  <a:gd name="connsiteY2" fmla="*/ 0 h 878204"/>
                  <a:gd name="connsiteX3" fmla="*/ 4896485 w 4896485"/>
                  <a:gd name="connsiteY3" fmla="*/ 878204 h 878204"/>
                  <a:gd name="connsiteX4" fmla="*/ 0 w 4896485"/>
                  <a:gd name="connsiteY4" fmla="*/ 878204 h 878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96485" h="878204">
                    <a:moveTo>
                      <a:pt x="0" y="878204"/>
                    </a:moveTo>
                    <a:lnTo>
                      <a:pt x="489651" y="0"/>
                    </a:lnTo>
                    <a:lnTo>
                      <a:pt x="4406834" y="0"/>
                    </a:lnTo>
                    <a:lnTo>
                      <a:pt x="4896485" y="878204"/>
                    </a:lnTo>
                    <a:lnTo>
                      <a:pt x="0" y="878204"/>
                    </a:lnTo>
                    <a:close/>
                  </a:path>
                </a:pathLst>
              </a:custGeom>
              <a:solidFill>
                <a:srgbClr val="034B65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81014" tIns="24130" rIns="881016" bIns="24130" numCol="1" spcCol="1270" anchor="ctr" anchorCtr="0">
                <a:noAutofit/>
              </a:bodyPr>
              <a:lstStyle/>
              <a:p>
                <a:pPr lvl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600" kern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51" name="TextBox 50"/>
          <p:cNvSpPr txBox="1"/>
          <p:nvPr/>
        </p:nvSpPr>
        <p:spPr>
          <a:xfrm>
            <a:off x="211575" y="149879"/>
            <a:ext cx="4319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New &amp; Better Ways</a:t>
            </a:r>
          </a:p>
        </p:txBody>
      </p:sp>
      <p:pic>
        <p:nvPicPr>
          <p:cNvPr id="66" name="Picture 65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8715" y="5986456"/>
            <a:ext cx="493776" cy="493776"/>
          </a:xfrm>
          <a:prstGeom prst="rect">
            <a:avLst/>
          </a:prstGeom>
          <a:effectLst/>
        </p:spPr>
      </p:pic>
      <p:pic>
        <p:nvPicPr>
          <p:cNvPr id="74" name="Picture 73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2314" y="2478710"/>
            <a:ext cx="414470" cy="414470"/>
          </a:xfrm>
          <a:prstGeom prst="rect">
            <a:avLst/>
          </a:prstGeom>
          <a:effectLst/>
        </p:spPr>
      </p:pic>
      <p:pic>
        <p:nvPicPr>
          <p:cNvPr id="76" name="Picture 75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4902" y="3558072"/>
            <a:ext cx="642195" cy="642195"/>
          </a:xfrm>
          <a:prstGeom prst="rect">
            <a:avLst/>
          </a:prstGeom>
          <a:effectLst/>
        </p:spPr>
      </p:pic>
      <p:pic>
        <p:nvPicPr>
          <p:cNvPr id="77" name="Picture 76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7905" y="1417342"/>
            <a:ext cx="493776" cy="493776"/>
          </a:xfrm>
          <a:prstGeom prst="rect">
            <a:avLst/>
          </a:prstGeom>
          <a:effectLst/>
        </p:spPr>
      </p:pic>
      <p:pic>
        <p:nvPicPr>
          <p:cNvPr id="78" name="Picture 77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8715" y="4856595"/>
            <a:ext cx="493776" cy="4937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02364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0">
              <a:srgbClr val="161F36"/>
            </a:gs>
            <a:gs pos="100000">
              <a:srgbClr val="161F36">
                <a:alpha val="70000"/>
              </a:srgb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BB409BC-533B-4175-953C-3112D4D146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1061625"/>
              </p:ext>
            </p:extLst>
          </p:nvPr>
        </p:nvGraphicFramePr>
        <p:xfrm>
          <a:off x="-761925" y="1548103"/>
          <a:ext cx="13715850" cy="5489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6758B2D-7178-484F-BFA7-7D145766CBE2}"/>
              </a:ext>
            </a:extLst>
          </p:cNvPr>
          <p:cNvSpPr txBox="1"/>
          <p:nvPr/>
        </p:nvSpPr>
        <p:spPr>
          <a:xfrm>
            <a:off x="462716" y="1548103"/>
            <a:ext cx="3134503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10.7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Million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 of 1H 2018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FE95A6-A815-4E43-9B28-366C2BC8F0BC}"/>
              </a:ext>
            </a:extLst>
          </p:cNvPr>
          <p:cNvSpPr/>
          <p:nvPr/>
        </p:nvSpPr>
        <p:spPr>
          <a:xfrm>
            <a:off x="6760164" y="80130"/>
            <a:ext cx="29870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i="0" dirty="0">
                <a:solidFill>
                  <a:schemeClr val="bg1"/>
                </a:solidFill>
                <a:effectLst/>
                <a:latin typeface="Freestyle Script" panose="030804020302050B0404" pitchFamily="66" charset="0"/>
                <a:ea typeface="Open Sans" panose="020B0606030504020204" pitchFamily="34" charset="0"/>
                <a:cs typeface="Open Sans" panose="020B0606030504020204" pitchFamily="34" charset="0"/>
              </a:rPr>
              <a:t>Defensive Strategy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64DC72-5DA7-47E1-886F-002D88F34D17}"/>
              </a:ext>
            </a:extLst>
          </p:cNvPr>
          <p:cNvSpPr txBox="1"/>
          <p:nvPr/>
        </p:nvSpPr>
        <p:spPr>
          <a:xfrm>
            <a:off x="9387804" y="137196"/>
            <a:ext cx="2987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pc="450" dirty="0">
                <a:solidFill>
                  <a:srgbClr val="92D050"/>
                </a:solidFill>
                <a:latin typeface="+mj-lt"/>
              </a:rPr>
              <a:t>THE EMERGENCE OF</a:t>
            </a:r>
          </a:p>
          <a:p>
            <a:pPr algn="ctr"/>
            <a:r>
              <a:rPr lang="en-US" sz="1200" spc="450" dirty="0">
                <a:solidFill>
                  <a:schemeClr val="bg1"/>
                </a:solidFill>
                <a:latin typeface="+mj-lt"/>
              </a:rPr>
              <a:t>VIRTUAL BANKS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B9DE39-DDE9-4BF3-85BB-6F9D4BE7A63C}"/>
              </a:ext>
            </a:extLst>
          </p:cNvPr>
          <p:cNvSpPr/>
          <p:nvPr/>
        </p:nvSpPr>
        <p:spPr>
          <a:xfrm>
            <a:off x="0" y="0"/>
            <a:ext cx="4059936" cy="6858000"/>
          </a:xfrm>
          <a:prstGeom prst="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802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619027" y="2269285"/>
            <a:ext cx="10972800" cy="103517"/>
            <a:chOff x="636608" y="4187072"/>
            <a:chExt cx="10972800" cy="103517"/>
          </a:xfrm>
        </p:grpSpPr>
        <p:sp>
          <p:nvSpPr>
            <p:cNvPr id="4" name="Rectangle 3"/>
            <p:cNvSpPr/>
            <p:nvPr/>
          </p:nvSpPr>
          <p:spPr>
            <a:xfrm>
              <a:off x="636608" y="4187072"/>
              <a:ext cx="2194560" cy="103517"/>
            </a:xfrm>
            <a:prstGeom prst="rect">
              <a:avLst/>
            </a:prstGeom>
            <a:solidFill>
              <a:srgbClr val="696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831168" y="4187072"/>
              <a:ext cx="2194560" cy="103517"/>
            </a:xfrm>
            <a:prstGeom prst="rect">
              <a:avLst/>
            </a:prstGeom>
            <a:solidFill>
              <a:srgbClr val="0236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025728" y="4187072"/>
              <a:ext cx="2194560" cy="103517"/>
            </a:xfrm>
            <a:prstGeom prst="rect">
              <a:avLst/>
            </a:prstGeom>
            <a:solidFill>
              <a:srgbClr val="4C6E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20288" y="4187072"/>
              <a:ext cx="2194560" cy="103517"/>
            </a:xfrm>
            <a:prstGeom prst="rect">
              <a:avLst/>
            </a:prstGeom>
            <a:solidFill>
              <a:srgbClr val="FF9C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414848" y="4187072"/>
              <a:ext cx="2194560" cy="103517"/>
            </a:xfrm>
            <a:prstGeom prst="rect">
              <a:avLst/>
            </a:prstGeom>
            <a:solidFill>
              <a:srgbClr val="B426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7" name="Chart 16"/>
          <p:cNvGraphicFramePr>
            <a:graphicFrameLocks/>
          </p:cNvGraphicFramePr>
          <p:nvPr>
            <p:extLst/>
          </p:nvPr>
        </p:nvGraphicFramePr>
        <p:xfrm>
          <a:off x="2752627" y="238243"/>
          <a:ext cx="2316480" cy="1389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2799761" y="2372804"/>
            <a:ext cx="1645161" cy="43196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sz="1400" b="1" dirty="0">
                <a:solidFill>
                  <a:srgbClr val="0236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Non Air Accrual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63842" y="2372803"/>
            <a:ext cx="1564640" cy="43196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sz="1400" b="1" dirty="0">
                <a:solidFill>
                  <a:srgbClr val="4C6E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Air Accrual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67828" y="2372802"/>
            <a:ext cx="1679667" cy="43196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sz="1400" b="1" dirty="0">
                <a:solidFill>
                  <a:srgbClr val="FF9C2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Air Redemption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366415" y="2372802"/>
            <a:ext cx="2194560" cy="43196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sz="1400" b="1" dirty="0">
                <a:solidFill>
                  <a:srgbClr val="B426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Non Air Redemption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463192" y="717206"/>
            <a:ext cx="895350" cy="43196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2400" b="1" dirty="0">
                <a:solidFill>
                  <a:srgbClr val="02364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95%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799761" y="2700764"/>
            <a:ext cx="2023531" cy="264770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sz="900" dirty="0">
                <a:solidFill>
                  <a:srgbClr val="5259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Generated HKD 1.1 Bill. Mileage Sales in April 2018 YTD, +7% vs April 2017 YTD</a:t>
            </a:r>
          </a:p>
          <a:p>
            <a:endParaRPr lang="en-US" sz="900" dirty="0">
              <a:solidFill>
                <a:srgbClr val="5259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900" dirty="0">
                <a:solidFill>
                  <a:srgbClr val="5259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Average miles earned per member per month:</a:t>
            </a:r>
          </a:p>
          <a:p>
            <a:r>
              <a:rPr lang="en-US" sz="900" dirty="0">
                <a:solidFill>
                  <a:srgbClr val="5259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Finance Pillar: 6.4K</a:t>
            </a:r>
          </a:p>
          <a:p>
            <a:r>
              <a:rPr lang="en-US" sz="900" dirty="0">
                <a:solidFill>
                  <a:srgbClr val="5259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Non Finance Pillar: 1.0K</a:t>
            </a:r>
          </a:p>
          <a:p>
            <a:endParaRPr lang="en-US" sz="900" dirty="0">
              <a:solidFill>
                <a:srgbClr val="5259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900" dirty="0">
                <a:solidFill>
                  <a:srgbClr val="5259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 drivers in Finance Pillar </a:t>
            </a:r>
          </a:p>
          <a:p>
            <a:r>
              <a:rPr lang="en-US" sz="900" dirty="0">
                <a:solidFill>
                  <a:srgbClr val="5259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(Hong Kong)</a:t>
            </a:r>
          </a:p>
          <a:p>
            <a:r>
              <a:rPr lang="en-US" sz="900" dirty="0">
                <a:solidFill>
                  <a:srgbClr val="5259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Co-Brand – AMEX, SCB &amp; Conversion – Citi, AMEX. </a:t>
            </a:r>
          </a:p>
          <a:p>
            <a:endParaRPr lang="en-US" sz="900" dirty="0">
              <a:solidFill>
                <a:srgbClr val="5259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900" dirty="0">
                <a:solidFill>
                  <a:srgbClr val="5259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Emerging Co-Brand:</a:t>
            </a:r>
          </a:p>
          <a:p>
            <a:r>
              <a:rPr lang="en-US" sz="900" dirty="0" err="1">
                <a:solidFill>
                  <a:srgbClr val="5259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TaiShin</a:t>
            </a:r>
            <a:r>
              <a:rPr lang="en-US" sz="900" dirty="0">
                <a:solidFill>
                  <a:srgbClr val="5259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(Taiwan), Synchrony (US)</a:t>
            </a:r>
          </a:p>
          <a:p>
            <a:endParaRPr lang="en-US" sz="900" dirty="0">
              <a:solidFill>
                <a:srgbClr val="5259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900" dirty="0">
                <a:solidFill>
                  <a:srgbClr val="5259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Non Finance Pillar top performers: Retail, Hotel, Travel &amp; Dining. </a:t>
            </a:r>
          </a:p>
          <a:p>
            <a:endParaRPr lang="en-US" sz="900" dirty="0">
              <a:solidFill>
                <a:srgbClr val="5259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9902" y="1622355"/>
            <a:ext cx="750446" cy="75044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71622" y="1129355"/>
            <a:ext cx="1398127" cy="90886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sz="1600" b="1" dirty="0">
                <a:solidFill>
                  <a:srgbClr val="4C6E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 4 Destination</a:t>
            </a:r>
          </a:p>
          <a:p>
            <a:r>
              <a:rPr lang="en-US" sz="900" dirty="0">
                <a:solidFill>
                  <a:srgbClr val="4C6E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Hong Kong</a:t>
            </a:r>
          </a:p>
          <a:p>
            <a:r>
              <a:rPr lang="en-US" sz="900" dirty="0">
                <a:solidFill>
                  <a:srgbClr val="4C6E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Taipei</a:t>
            </a:r>
          </a:p>
          <a:p>
            <a:r>
              <a:rPr lang="en-US" sz="900" dirty="0">
                <a:solidFill>
                  <a:srgbClr val="4C6E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Bangkok	</a:t>
            </a:r>
          </a:p>
          <a:p>
            <a:r>
              <a:rPr lang="en-US" sz="900" dirty="0">
                <a:solidFill>
                  <a:srgbClr val="4C6E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Singapore</a:t>
            </a:r>
            <a:endParaRPr lang="en-US" sz="100" dirty="0">
              <a:solidFill>
                <a:srgbClr val="4C6E7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963842" y="2700764"/>
            <a:ext cx="2031366" cy="15046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/>
            <a:r>
              <a:rPr lang="en-US" sz="900" dirty="0">
                <a:solidFill>
                  <a:srgbClr val="5259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90% of Air Accrual miles comes from Cathay Pacific and Cathay Dragon combined. </a:t>
            </a:r>
          </a:p>
          <a:p>
            <a:pPr algn="just"/>
            <a:endParaRPr lang="en-US" sz="900" dirty="0">
              <a:solidFill>
                <a:srgbClr val="5259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r>
              <a:rPr lang="en-US" sz="900" dirty="0">
                <a:solidFill>
                  <a:srgbClr val="5259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Air Accrual performance trend has marginal fluctuation across 2017 to Apr 2018 (see chart below).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4723740" y="3903843"/>
            <a:ext cx="2419701" cy="1854814"/>
            <a:chOff x="4676605" y="4151770"/>
            <a:chExt cx="2194560" cy="1854814"/>
          </a:xfrm>
        </p:grpSpPr>
        <p:graphicFrame>
          <p:nvGraphicFramePr>
            <p:cNvPr id="28" name="Chart 27"/>
            <p:cNvGraphicFramePr>
              <a:graphicFrameLocks/>
            </p:cNvGraphicFramePr>
            <p:nvPr>
              <p:extLst/>
            </p:nvPr>
          </p:nvGraphicFramePr>
          <p:xfrm>
            <a:off x="4676605" y="4213029"/>
            <a:ext cx="2194560" cy="17935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9" name="TextBox 28"/>
            <p:cNvSpPr txBox="1"/>
            <p:nvPr/>
          </p:nvSpPr>
          <p:spPr>
            <a:xfrm>
              <a:off x="4787822" y="4151770"/>
              <a:ext cx="1709887" cy="327799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algn="ctr"/>
              <a:r>
                <a:rPr lang="en-US" sz="800" dirty="0">
                  <a:solidFill>
                    <a:schemeClr val="bg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Air Accrual Trend in Miles</a:t>
              </a:r>
              <a:endParaRPr lang="en-US" sz="2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582307" y="707887"/>
            <a:ext cx="1287752" cy="6611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2400" b="1" dirty="0">
                <a:solidFill>
                  <a:srgbClr val="FF9C2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49%</a:t>
            </a:r>
            <a:endParaRPr lang="en-US" sz="900" b="1" dirty="0">
              <a:solidFill>
                <a:srgbClr val="FF9C2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49750" y="707887"/>
            <a:ext cx="1287752" cy="6611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2400" b="1" dirty="0">
                <a:solidFill>
                  <a:srgbClr val="D675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35%</a:t>
            </a:r>
            <a:endParaRPr lang="en-US" sz="900" b="1" dirty="0">
              <a:solidFill>
                <a:srgbClr val="D675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857367" y="1035870"/>
            <a:ext cx="1260609" cy="52727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sz="900" dirty="0">
                <a:solidFill>
                  <a:srgbClr val="FF9C2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Economy </a:t>
            </a:r>
          </a:p>
          <a:p>
            <a:r>
              <a:rPr lang="en-US" sz="900" dirty="0">
                <a:solidFill>
                  <a:srgbClr val="FF9C2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Class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963745" y="1035870"/>
            <a:ext cx="801500" cy="52727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r"/>
            <a:r>
              <a:rPr lang="en-US" sz="900" dirty="0">
                <a:solidFill>
                  <a:srgbClr val="D675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Business</a:t>
            </a:r>
          </a:p>
          <a:p>
            <a:pPr algn="r"/>
            <a:r>
              <a:rPr lang="en-US" sz="900" dirty="0">
                <a:solidFill>
                  <a:srgbClr val="D675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Class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167829" y="2700764"/>
            <a:ext cx="2031366" cy="15046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sz="900" dirty="0">
                <a:solidFill>
                  <a:srgbClr val="5259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members who redeemed flights in 2018 (Jan to Apr), 76% of their miles earning comes from Non Air Accrual Finance Pillar</a:t>
            </a:r>
          </a:p>
          <a:p>
            <a:pPr algn="just"/>
            <a:r>
              <a:rPr lang="en-US" sz="900" dirty="0">
                <a:solidFill>
                  <a:srgbClr val="5259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(in the past 12 months from April 2018)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366415" y="2700764"/>
            <a:ext cx="2375633" cy="40622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sz="900" b="1" dirty="0" err="1">
                <a:solidFill>
                  <a:srgbClr val="5259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iRedeem</a:t>
            </a:r>
            <a:endParaRPr lang="en-US" sz="900" b="1" dirty="0">
              <a:solidFill>
                <a:srgbClr val="5259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900" b="1" dirty="0" err="1">
                <a:solidFill>
                  <a:srgbClr val="5259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iRedeem</a:t>
            </a:r>
            <a:r>
              <a:rPr lang="en-US" sz="900" b="1" dirty="0">
                <a:solidFill>
                  <a:srgbClr val="5259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is Asia Miles’ platform where members can redeem lifestyle related products, experiences and services.</a:t>
            </a:r>
          </a:p>
          <a:p>
            <a:r>
              <a:rPr lang="en-US" sz="900" dirty="0">
                <a:solidFill>
                  <a:srgbClr val="5259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66% of Non Air Redemption transaction comes from </a:t>
            </a:r>
            <a:r>
              <a:rPr lang="en-US" sz="900" dirty="0" err="1">
                <a:solidFill>
                  <a:srgbClr val="5259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iRedeem</a:t>
            </a:r>
            <a:r>
              <a:rPr lang="en-US" sz="900" dirty="0">
                <a:solidFill>
                  <a:srgbClr val="5259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+25% vs last year (Apr 2018 YTD vs Apr 2017 YTD)</a:t>
            </a:r>
          </a:p>
          <a:p>
            <a:endParaRPr lang="en-US" sz="900" dirty="0">
              <a:solidFill>
                <a:srgbClr val="5259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900" dirty="0">
                <a:solidFill>
                  <a:srgbClr val="5259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Most redeemed items: Gift Cards, Dining Rewards, Travel Accessories (by transaction count)</a:t>
            </a:r>
          </a:p>
          <a:p>
            <a:endParaRPr lang="en-US" sz="900" dirty="0">
              <a:solidFill>
                <a:srgbClr val="5259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900" b="1" dirty="0">
                <a:solidFill>
                  <a:srgbClr val="5259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TRP</a:t>
            </a:r>
          </a:p>
          <a:p>
            <a:r>
              <a:rPr lang="en-US" sz="900" b="1" dirty="0">
                <a:solidFill>
                  <a:srgbClr val="5259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TRP stands for Travel Rewards Platform where members can redeem travel related products, such as hotel, car rental and holiday experiences.</a:t>
            </a:r>
          </a:p>
          <a:p>
            <a:r>
              <a:rPr lang="en-US" sz="900" dirty="0">
                <a:solidFill>
                  <a:srgbClr val="5259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TRP contributes to 7% of Non Air Redemption transaction. </a:t>
            </a:r>
          </a:p>
          <a:p>
            <a:r>
              <a:rPr lang="en-US" sz="900" dirty="0">
                <a:solidFill>
                  <a:srgbClr val="5259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TRP Hotel and Experience Package are the top 2 drivers. Margin reduced in Apr 2017 and boosted the avg. YOY performance by 10% point. </a:t>
            </a:r>
          </a:p>
          <a:p>
            <a:endParaRPr lang="en-US" sz="900" dirty="0">
              <a:solidFill>
                <a:srgbClr val="5259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900" b="1" dirty="0">
                <a:solidFill>
                  <a:srgbClr val="5259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Air Ancillary</a:t>
            </a:r>
          </a:p>
          <a:p>
            <a:r>
              <a:rPr lang="en-US" sz="900" dirty="0">
                <a:solidFill>
                  <a:srgbClr val="5259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TRP contributes to 7% of Non Air Redemption transaction. </a:t>
            </a:r>
          </a:p>
          <a:p>
            <a:r>
              <a:rPr lang="en-US" sz="900" dirty="0">
                <a:solidFill>
                  <a:srgbClr val="5259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Lounge access redemption is our members’ favorite</a:t>
            </a:r>
          </a:p>
          <a:p>
            <a:endParaRPr lang="en-US" sz="900" dirty="0">
              <a:solidFill>
                <a:srgbClr val="5259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900" dirty="0">
              <a:solidFill>
                <a:srgbClr val="5259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900" dirty="0">
              <a:solidFill>
                <a:srgbClr val="5259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900" dirty="0">
              <a:solidFill>
                <a:srgbClr val="5259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900" dirty="0">
              <a:solidFill>
                <a:srgbClr val="5259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06868" y="1877026"/>
            <a:ext cx="1160953" cy="6611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2400" b="1" dirty="0">
                <a:solidFill>
                  <a:srgbClr val="B426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19K</a:t>
            </a:r>
            <a:endParaRPr lang="en-US" sz="900" b="1" dirty="0">
              <a:solidFill>
                <a:srgbClr val="B4263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946666" y="1911007"/>
            <a:ext cx="2120706" cy="56402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sz="900" dirty="0">
                <a:solidFill>
                  <a:srgbClr val="B426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Avg. miles redeemed </a:t>
            </a:r>
          </a:p>
          <a:p>
            <a:r>
              <a:rPr lang="en-US" sz="900" dirty="0">
                <a:solidFill>
                  <a:srgbClr val="B426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 member (Apr 2018 YTD)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92812" y="2700764"/>
            <a:ext cx="2031366" cy="256704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sz="900" dirty="0">
                <a:solidFill>
                  <a:srgbClr val="5259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 of April 2018, we have 10.5 million members worldwide, 2 million in HK, 2 million in China (PRC and PRD combined)</a:t>
            </a:r>
          </a:p>
          <a:p>
            <a:endParaRPr lang="en-US" sz="900" dirty="0">
              <a:solidFill>
                <a:srgbClr val="5259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900" dirty="0">
                <a:solidFill>
                  <a:srgbClr val="5259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 average (2017 – 2018) 34% of the members enrolled via Air Channel, 32% via Non Air Channel, the rest from Asia Miles website. Non Air Channel mostly driven by credit card enrollment</a:t>
            </a:r>
          </a:p>
          <a:p>
            <a:endParaRPr lang="en-US" sz="900" dirty="0">
              <a:solidFill>
                <a:srgbClr val="5259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900" dirty="0">
                <a:solidFill>
                  <a:srgbClr val="5259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April 2018, Hong Kong active ratio* is close to 49%. The rest ranges from 14% - 29%. Overall we are at 23% active ratio*</a:t>
            </a:r>
          </a:p>
          <a:p>
            <a:endParaRPr lang="en-US" sz="900" dirty="0">
              <a:solidFill>
                <a:srgbClr val="5259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900" dirty="0">
                <a:solidFill>
                  <a:srgbClr val="5259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China recruitment spiked in 2017 driven by CITC co-branded card (see chart below).</a:t>
            </a:r>
          </a:p>
          <a:p>
            <a:endParaRPr lang="en-US" sz="900" dirty="0">
              <a:solidFill>
                <a:srgbClr val="5259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900" dirty="0">
              <a:solidFill>
                <a:srgbClr val="5259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900" dirty="0">
              <a:solidFill>
                <a:srgbClr val="5259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>
            <a:off x="3933245" y="1483194"/>
            <a:ext cx="0" cy="786091"/>
          </a:xfrm>
          <a:prstGeom prst="line">
            <a:avLst/>
          </a:prstGeom>
          <a:ln>
            <a:solidFill>
              <a:srgbClr val="023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067560" y="1636145"/>
            <a:ext cx="1708598" cy="470949"/>
          </a:xfrm>
          <a:prstGeom prst="rect">
            <a:avLst/>
          </a:prstGeom>
          <a:solidFill>
            <a:srgbClr val="F2F2F2"/>
          </a:solidFill>
        </p:spPr>
        <p:txBody>
          <a:bodyPr wrap="square" rtlCol="0" anchor="t">
            <a:noAutofit/>
          </a:bodyPr>
          <a:lstStyle/>
          <a:p>
            <a:pPr algn="ctr"/>
            <a:r>
              <a:rPr lang="en-US" sz="900" dirty="0">
                <a:solidFill>
                  <a:srgbClr val="5259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95% of the Marketing Revenue (HKD) comes from Finance Pillar. Apr 2018 YTD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8298829" y="1393947"/>
            <a:ext cx="0" cy="943716"/>
          </a:xfrm>
          <a:prstGeom prst="line">
            <a:avLst/>
          </a:prstGeom>
          <a:ln>
            <a:solidFill>
              <a:srgbClr val="FF9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517667" y="1636145"/>
            <a:ext cx="1564640" cy="373955"/>
          </a:xfrm>
          <a:prstGeom prst="rect">
            <a:avLst/>
          </a:prstGeom>
          <a:solidFill>
            <a:srgbClr val="F2F2F2"/>
          </a:solidFill>
        </p:spPr>
        <p:txBody>
          <a:bodyPr wrap="square" rtlCol="0" anchor="t">
            <a:noAutofit/>
          </a:bodyPr>
          <a:lstStyle/>
          <a:p>
            <a:pPr algn="ctr"/>
            <a:r>
              <a:rPr lang="en-US" sz="900" dirty="0">
                <a:solidFill>
                  <a:srgbClr val="5259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Redeemed Class by sector count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92812" y="2351447"/>
            <a:ext cx="1564640" cy="43196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sz="1400" b="1" dirty="0">
                <a:solidFill>
                  <a:srgbClr val="6969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Membership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91032" y="166243"/>
            <a:ext cx="2267911" cy="43196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sz="900" i="1" dirty="0">
                <a:solidFill>
                  <a:srgbClr val="5259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(*) Active Members: anyone who has at least 1 transaction either earn or redeem in any channel in the past 12 months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08311" y="5613375"/>
            <a:ext cx="2558105" cy="1149604"/>
            <a:chOff x="221435" y="5680922"/>
            <a:chExt cx="2558105" cy="1149604"/>
          </a:xfrm>
        </p:grpSpPr>
        <p:graphicFrame>
          <p:nvGraphicFramePr>
            <p:cNvPr id="68" name="Chart 67"/>
            <p:cNvGraphicFramePr>
              <a:graphicFrameLocks/>
            </p:cNvGraphicFramePr>
            <p:nvPr>
              <p:extLst/>
            </p:nvPr>
          </p:nvGraphicFramePr>
          <p:xfrm>
            <a:off x="221435" y="5719876"/>
            <a:ext cx="2558105" cy="11106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69" name="Rectangle 68"/>
            <p:cNvSpPr/>
            <p:nvPr/>
          </p:nvSpPr>
          <p:spPr>
            <a:xfrm>
              <a:off x="1694661" y="5882766"/>
              <a:ext cx="593157" cy="6455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rgbClr val="696969">
                    <a:alpha val="14902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704156" y="5680922"/>
              <a:ext cx="2075384" cy="499050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r>
                <a:rPr lang="en-US" sz="800" dirty="0">
                  <a:solidFill>
                    <a:schemeClr val="bg1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China Monthly Member Recruitment</a:t>
              </a:r>
              <a:endParaRPr lang="en-US" sz="200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aphicFrame>
        <p:nvGraphicFramePr>
          <p:cNvPr id="32" name="Chart 31"/>
          <p:cNvGraphicFramePr>
            <a:graphicFrameLocks/>
          </p:cNvGraphicFramePr>
          <p:nvPr>
            <p:extLst/>
          </p:nvPr>
        </p:nvGraphicFramePr>
        <p:xfrm>
          <a:off x="7143441" y="238243"/>
          <a:ext cx="2313432" cy="1389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72" name="TextBox 71"/>
          <p:cNvSpPr txBox="1"/>
          <p:nvPr/>
        </p:nvSpPr>
        <p:spPr>
          <a:xfrm>
            <a:off x="425916" y="1680769"/>
            <a:ext cx="1317638" cy="5572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sz="4100" b="1" dirty="0">
                <a:solidFill>
                  <a:srgbClr val="6969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10.5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500227" y="1779212"/>
            <a:ext cx="1415461" cy="47094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sz="900" dirty="0">
                <a:solidFill>
                  <a:srgbClr val="6969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Million Asia Miles Members</a:t>
            </a:r>
          </a:p>
          <a:p>
            <a:r>
              <a:rPr lang="en-US" sz="900" dirty="0">
                <a:solidFill>
                  <a:srgbClr val="6969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Worldwide (Apr 2018)</a:t>
            </a:r>
          </a:p>
        </p:txBody>
      </p:sp>
    </p:spTree>
    <p:extLst>
      <p:ext uri="{BB962C8B-B14F-4D97-AF65-F5344CB8AC3E}">
        <p14:creationId xmlns:p14="http://schemas.microsoft.com/office/powerpoint/2010/main" val="2270481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4B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875458" y="846010"/>
            <a:ext cx="2618943" cy="9269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-3"/>
            <a:ext cx="4059936" cy="6858003"/>
          </a:xfrm>
          <a:prstGeom prst="rect">
            <a:avLst/>
          </a:prstGeom>
          <a:solidFill>
            <a:srgbClr val="0577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173273" y="2352583"/>
            <a:ext cx="1713390" cy="17133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923303" y="4508347"/>
            <a:ext cx="2213330" cy="3462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228" y="1388251"/>
            <a:ext cx="4171891" cy="417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27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65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/>
          <p:cNvSpPr/>
          <p:nvPr/>
        </p:nvSpPr>
        <p:spPr>
          <a:xfrm>
            <a:off x="-560646" y="2772986"/>
            <a:ext cx="228600" cy="228600"/>
          </a:xfrm>
          <a:prstGeom prst="triangle">
            <a:avLst/>
          </a:prstGeom>
          <a:solidFill>
            <a:srgbClr val="FAC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560646" y="3204372"/>
            <a:ext cx="228600" cy="228600"/>
          </a:xfrm>
          <a:prstGeom prst="rect">
            <a:avLst/>
          </a:prstGeom>
          <a:solidFill>
            <a:srgbClr val="026B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-560646" y="3635758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8-Point Star 9"/>
          <p:cNvSpPr/>
          <p:nvPr/>
        </p:nvSpPr>
        <p:spPr>
          <a:xfrm>
            <a:off x="-560646" y="4067144"/>
            <a:ext cx="228600" cy="228600"/>
          </a:xfrm>
          <a:prstGeom prst="star8">
            <a:avLst/>
          </a:prstGeom>
          <a:solidFill>
            <a:srgbClr val="BF9B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 rot="5400000">
            <a:off x="-560646" y="4929918"/>
            <a:ext cx="228600" cy="228600"/>
          </a:xfrm>
          <a:prstGeom prst="homePlate">
            <a:avLst/>
          </a:prstGeom>
          <a:solidFill>
            <a:srgbClr val="A128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-560646" y="4498530"/>
            <a:ext cx="228600" cy="228600"/>
          </a:xfrm>
          <a:custGeom>
            <a:avLst/>
            <a:gdLst>
              <a:gd name="connsiteX0" fmla="*/ 89678 w 603504"/>
              <a:gd name="connsiteY0" fmla="*/ 0 h 520591"/>
              <a:gd name="connsiteX1" fmla="*/ 513827 w 603504"/>
              <a:gd name="connsiteY1" fmla="*/ 0 h 520591"/>
              <a:gd name="connsiteX2" fmla="*/ 600551 w 603504"/>
              <a:gd name="connsiteY2" fmla="*/ 115724 h 520591"/>
              <a:gd name="connsiteX3" fmla="*/ 603504 w 603504"/>
              <a:gd name="connsiteY3" fmla="*/ 115724 h 520591"/>
              <a:gd name="connsiteX4" fmla="*/ 602031 w 603504"/>
              <a:gd name="connsiteY4" fmla="*/ 117700 h 520591"/>
              <a:gd name="connsiteX5" fmla="*/ 602422 w 603504"/>
              <a:gd name="connsiteY5" fmla="*/ 118221 h 520591"/>
              <a:gd name="connsiteX6" fmla="*/ 601643 w 603504"/>
              <a:gd name="connsiteY6" fmla="*/ 118221 h 520591"/>
              <a:gd name="connsiteX7" fmla="*/ 301752 w 603504"/>
              <a:gd name="connsiteY7" fmla="*/ 520591 h 520591"/>
              <a:gd name="connsiteX8" fmla="*/ 1861 w 603504"/>
              <a:gd name="connsiteY8" fmla="*/ 118221 h 520591"/>
              <a:gd name="connsiteX9" fmla="*/ 1083 w 603504"/>
              <a:gd name="connsiteY9" fmla="*/ 118221 h 520591"/>
              <a:gd name="connsiteX10" fmla="*/ 1473 w 603504"/>
              <a:gd name="connsiteY10" fmla="*/ 117701 h 520591"/>
              <a:gd name="connsiteX11" fmla="*/ 0 w 603504"/>
              <a:gd name="connsiteY11" fmla="*/ 115724 h 520591"/>
              <a:gd name="connsiteX12" fmla="*/ 2954 w 603504"/>
              <a:gd name="connsiteY12" fmla="*/ 115724 h 520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3504" h="520591">
                <a:moveTo>
                  <a:pt x="89678" y="0"/>
                </a:moveTo>
                <a:lnTo>
                  <a:pt x="513827" y="0"/>
                </a:lnTo>
                <a:lnTo>
                  <a:pt x="600551" y="115724"/>
                </a:lnTo>
                <a:lnTo>
                  <a:pt x="603504" y="115724"/>
                </a:lnTo>
                <a:lnTo>
                  <a:pt x="602031" y="117700"/>
                </a:lnTo>
                <a:lnTo>
                  <a:pt x="602422" y="118221"/>
                </a:lnTo>
                <a:lnTo>
                  <a:pt x="601643" y="118221"/>
                </a:lnTo>
                <a:lnTo>
                  <a:pt x="301752" y="520591"/>
                </a:lnTo>
                <a:lnTo>
                  <a:pt x="1861" y="118221"/>
                </a:lnTo>
                <a:lnTo>
                  <a:pt x="1083" y="118221"/>
                </a:lnTo>
                <a:lnTo>
                  <a:pt x="1473" y="117701"/>
                </a:lnTo>
                <a:lnTo>
                  <a:pt x="0" y="115724"/>
                </a:lnTo>
                <a:lnTo>
                  <a:pt x="2954" y="115724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-1331402" y="2190691"/>
            <a:ext cx="999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23649"/>
                </a:solidFill>
              </a:rPr>
              <a:t>#023649</a:t>
            </a:r>
          </a:p>
          <a:p>
            <a:endParaRPr lang="en-US" dirty="0">
              <a:solidFill>
                <a:srgbClr val="023649"/>
              </a:solidFill>
            </a:endParaRPr>
          </a:p>
        </p:txBody>
      </p:sp>
      <p:grpSp>
        <p:nvGrpSpPr>
          <p:cNvPr id="83" name="Group 82"/>
          <p:cNvGrpSpPr/>
          <p:nvPr/>
        </p:nvGrpSpPr>
        <p:grpSpPr>
          <a:xfrm>
            <a:off x="1289615" y="947499"/>
            <a:ext cx="9612770" cy="493658"/>
            <a:chOff x="146615" y="866219"/>
            <a:chExt cx="9612770" cy="49365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9" name="Rounded Rectangle 28"/>
            <p:cNvSpPr/>
            <p:nvPr/>
          </p:nvSpPr>
          <p:spPr>
            <a:xfrm>
              <a:off x="146615" y="1089913"/>
              <a:ext cx="9612770" cy="46270"/>
            </a:xfrm>
            <a:prstGeom prst="roundRect">
              <a:avLst>
                <a:gd name="adj" fmla="val 50000"/>
              </a:avLst>
            </a:prstGeom>
            <a:solidFill>
              <a:srgbClr val="1C6A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800398" y="866219"/>
              <a:ext cx="1101464" cy="493658"/>
            </a:xfrm>
            <a:prstGeom prst="roundRect">
              <a:avLst>
                <a:gd name="adj" fmla="val 50000"/>
              </a:avLst>
            </a:prstGeom>
            <a:solidFill>
              <a:srgbClr val="F5F3ED"/>
            </a:solidFill>
            <a:ln w="76200">
              <a:solidFill>
                <a:srgbClr val="1C6A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2364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Join</a:t>
              </a: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3197539" y="866219"/>
              <a:ext cx="1101464" cy="493658"/>
            </a:xfrm>
            <a:prstGeom prst="roundRect">
              <a:avLst>
                <a:gd name="adj" fmla="val 50000"/>
              </a:avLst>
            </a:prstGeom>
            <a:solidFill>
              <a:srgbClr val="F5F3ED"/>
            </a:solidFill>
            <a:ln w="76200">
              <a:solidFill>
                <a:srgbClr val="1C6A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2364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Earn</a:t>
              </a: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7995610" y="866219"/>
              <a:ext cx="1101464" cy="493658"/>
            </a:xfrm>
            <a:prstGeom prst="roundRect">
              <a:avLst>
                <a:gd name="adj" fmla="val 50000"/>
              </a:avLst>
            </a:prstGeom>
            <a:solidFill>
              <a:srgbClr val="F5F3ED"/>
            </a:solidFill>
            <a:ln w="76200">
              <a:solidFill>
                <a:srgbClr val="1C6A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2364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Satisfaction</a:t>
              </a:r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5598467" y="866219"/>
              <a:ext cx="1101464" cy="493658"/>
            </a:xfrm>
            <a:prstGeom prst="roundRect">
              <a:avLst>
                <a:gd name="adj" fmla="val 50000"/>
              </a:avLst>
            </a:prstGeom>
            <a:solidFill>
              <a:srgbClr val="F5F3ED"/>
            </a:solidFill>
            <a:ln w="76200">
              <a:solidFill>
                <a:srgbClr val="1C6A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2364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Redeem</a:t>
              </a: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1289616" y="1693810"/>
            <a:ext cx="2413523" cy="2277547"/>
          </a:xfrm>
          <a:prstGeom prst="rect">
            <a:avLst/>
          </a:prstGeom>
          <a:noFill/>
        </p:spPr>
        <p:txBody>
          <a:bodyPr wrap="square" lIns="182880" tIns="91440" rIns="182880" bIns="91440" rtlCol="0">
            <a:spAutoFit/>
          </a:bodyPr>
          <a:lstStyle/>
          <a:p>
            <a:r>
              <a:rPr lang="en-US" sz="1400" dirty="0">
                <a:solidFill>
                  <a:srgbClr val="F5F3ED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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 we have what it takes to adopt a dog?</a:t>
            </a:r>
          </a:p>
          <a:p>
            <a:r>
              <a:rPr lang="en-US" sz="1000" dirty="0">
                <a:solidFill>
                  <a:srgbClr val="C5E0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Dog needs care, love and commitment. It loves to play and have access to open field</a:t>
            </a:r>
          </a:p>
          <a:p>
            <a:endParaRPr lang="en-US" sz="1000" dirty="0">
              <a:solidFill>
                <a:srgbClr val="C5E0D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000" dirty="0">
              <a:solidFill>
                <a:srgbClr val="C5E0D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400" dirty="0">
                <a:solidFill>
                  <a:srgbClr val="F5F3ED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 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 we have what it takes to adopt a dog?</a:t>
            </a:r>
          </a:p>
          <a:p>
            <a:r>
              <a:rPr lang="en-US" sz="1000" dirty="0">
                <a:solidFill>
                  <a:srgbClr val="C5E0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Dog needs care, love and commitment. It loves to play and have access to open field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698825" y="1693810"/>
            <a:ext cx="2413523" cy="3477875"/>
          </a:xfrm>
          <a:prstGeom prst="rect">
            <a:avLst/>
          </a:prstGeom>
          <a:noFill/>
        </p:spPr>
        <p:txBody>
          <a:bodyPr wrap="square" lIns="182880" tIns="91440" rIns="182880" bIns="91440" rtlCol="0">
            <a:spAutoFit/>
          </a:bodyPr>
          <a:lstStyle/>
          <a:p>
            <a:r>
              <a:rPr lang="en-US" sz="1400" dirty="0">
                <a:solidFill>
                  <a:srgbClr val="F5F3ED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 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 we have what it takes to adopt a dog?</a:t>
            </a:r>
          </a:p>
          <a:p>
            <a:r>
              <a:rPr lang="en-US" sz="1000" dirty="0">
                <a:solidFill>
                  <a:srgbClr val="C5E0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Dog needs care, love and commitment. It loves to play and have access to open field</a:t>
            </a:r>
          </a:p>
          <a:p>
            <a:endParaRPr lang="en-US" sz="1000" dirty="0">
              <a:solidFill>
                <a:srgbClr val="C5E0D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000" dirty="0">
              <a:solidFill>
                <a:srgbClr val="C5E0D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400" dirty="0">
                <a:solidFill>
                  <a:srgbClr val="F5F3ED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 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 we have what it takes to adopt a dog?</a:t>
            </a:r>
          </a:p>
          <a:p>
            <a:r>
              <a:rPr lang="en-US" sz="1000" dirty="0">
                <a:solidFill>
                  <a:srgbClr val="C5E0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Dog needs care, love and commitment. It loves to play and have access to open field</a:t>
            </a:r>
          </a:p>
          <a:p>
            <a:endParaRPr lang="en-US" sz="1000" dirty="0">
              <a:solidFill>
                <a:srgbClr val="C5E0D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000" dirty="0">
              <a:solidFill>
                <a:srgbClr val="C5E0D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400" dirty="0">
                <a:solidFill>
                  <a:srgbClr val="F5F3ED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 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 we have what it takes to adopt a dog?</a:t>
            </a:r>
          </a:p>
          <a:p>
            <a:r>
              <a:rPr lang="en-US" sz="1000" dirty="0">
                <a:solidFill>
                  <a:srgbClr val="C5E0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Dog needs care, love and commitment. It loves to play and have access to open field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115104" y="1693810"/>
            <a:ext cx="2413523" cy="3477875"/>
          </a:xfrm>
          <a:prstGeom prst="rect">
            <a:avLst/>
          </a:prstGeom>
          <a:noFill/>
        </p:spPr>
        <p:txBody>
          <a:bodyPr wrap="square" lIns="182880" tIns="91440" rIns="182880" bIns="91440" rtlCol="0">
            <a:spAutoFit/>
          </a:bodyPr>
          <a:lstStyle/>
          <a:p>
            <a:r>
              <a:rPr lang="en-US" sz="1400" dirty="0">
                <a:solidFill>
                  <a:srgbClr val="F5F3ED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 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 we have what it takes to adopt a dog?</a:t>
            </a:r>
          </a:p>
          <a:p>
            <a:r>
              <a:rPr lang="en-US" sz="1000" dirty="0">
                <a:solidFill>
                  <a:srgbClr val="C5E0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Dog needs care, love and commitment. It loves to play and have access to open field</a:t>
            </a:r>
          </a:p>
          <a:p>
            <a:endParaRPr lang="en-US" sz="1000" dirty="0">
              <a:solidFill>
                <a:srgbClr val="C5E0D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000" dirty="0">
              <a:solidFill>
                <a:srgbClr val="C5E0D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400" dirty="0">
                <a:solidFill>
                  <a:srgbClr val="F5F3ED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 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 we have what it takes to adopt a dog?</a:t>
            </a:r>
          </a:p>
          <a:p>
            <a:r>
              <a:rPr lang="en-US" sz="1000" dirty="0">
                <a:solidFill>
                  <a:srgbClr val="C5E0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Dog needs care, love and commitment. It loves to play and have access to open field</a:t>
            </a:r>
          </a:p>
          <a:p>
            <a:endParaRPr lang="en-US" sz="1000" dirty="0">
              <a:solidFill>
                <a:srgbClr val="C5E0D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000" dirty="0">
              <a:solidFill>
                <a:srgbClr val="C5E0D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400" dirty="0">
                <a:solidFill>
                  <a:srgbClr val="F5F3ED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 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 we have what it takes to adopt a dog?</a:t>
            </a:r>
          </a:p>
          <a:p>
            <a:r>
              <a:rPr lang="en-US" sz="1000" dirty="0">
                <a:solidFill>
                  <a:srgbClr val="C5E0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Dog needs care, love and commitment. It loves to play and have access to open field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8519076" y="1693810"/>
            <a:ext cx="2413523" cy="3477875"/>
          </a:xfrm>
          <a:prstGeom prst="rect">
            <a:avLst/>
          </a:prstGeom>
          <a:noFill/>
        </p:spPr>
        <p:txBody>
          <a:bodyPr wrap="square" lIns="182880" tIns="91440" rIns="182880" bIns="91440" rtlCol="0">
            <a:spAutoFit/>
          </a:bodyPr>
          <a:lstStyle/>
          <a:p>
            <a:r>
              <a:rPr lang="en-US" sz="1400" dirty="0">
                <a:solidFill>
                  <a:srgbClr val="F5F3ED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 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 we have what it takes to adopt a dog?</a:t>
            </a:r>
          </a:p>
          <a:p>
            <a:r>
              <a:rPr lang="en-US" sz="1000" dirty="0">
                <a:solidFill>
                  <a:srgbClr val="C5E0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Dog needs care, love and commitment. It loves to play and have access to open field</a:t>
            </a:r>
          </a:p>
          <a:p>
            <a:endParaRPr lang="en-US" sz="1000" dirty="0">
              <a:solidFill>
                <a:srgbClr val="C5E0D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000" dirty="0">
              <a:solidFill>
                <a:srgbClr val="C5E0D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400" dirty="0">
                <a:solidFill>
                  <a:srgbClr val="F5F3ED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 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 we have what it takes to adopt a dog?</a:t>
            </a:r>
          </a:p>
          <a:p>
            <a:r>
              <a:rPr lang="en-US" sz="1000" dirty="0">
                <a:solidFill>
                  <a:srgbClr val="C5E0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Dog needs care, love and commitment. It loves to play and have access to open field</a:t>
            </a:r>
          </a:p>
          <a:p>
            <a:endParaRPr lang="en-US" sz="1000" dirty="0">
              <a:solidFill>
                <a:srgbClr val="C5E0D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000" dirty="0">
              <a:solidFill>
                <a:srgbClr val="C5E0D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400" dirty="0">
                <a:solidFill>
                  <a:srgbClr val="F5F3ED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 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 we have what it takes to adopt a dog?</a:t>
            </a:r>
          </a:p>
          <a:p>
            <a:r>
              <a:rPr lang="en-US" sz="1000" dirty="0">
                <a:solidFill>
                  <a:srgbClr val="C5E0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Dog needs care, love and commitment. It loves to play and have access to open field</a:t>
            </a:r>
          </a:p>
        </p:txBody>
      </p:sp>
      <p:grpSp>
        <p:nvGrpSpPr>
          <p:cNvPr id="82" name="Group 81"/>
          <p:cNvGrpSpPr/>
          <p:nvPr/>
        </p:nvGrpSpPr>
        <p:grpSpPr>
          <a:xfrm>
            <a:off x="3693408" y="1457498"/>
            <a:ext cx="4811834" cy="4892503"/>
            <a:chOff x="2550408" y="1355897"/>
            <a:chExt cx="4811834" cy="5212080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2550408" y="1355897"/>
              <a:ext cx="0" cy="5212080"/>
            </a:xfrm>
            <a:prstGeom prst="line">
              <a:avLst/>
            </a:prstGeom>
            <a:ln>
              <a:solidFill>
                <a:srgbClr val="F1D4A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4957280" y="1355897"/>
              <a:ext cx="0" cy="5212080"/>
            </a:xfrm>
            <a:prstGeom prst="line">
              <a:avLst/>
            </a:prstGeom>
            <a:ln>
              <a:solidFill>
                <a:srgbClr val="F1D4A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7362242" y="1355897"/>
              <a:ext cx="0" cy="5212080"/>
            </a:xfrm>
            <a:prstGeom prst="line">
              <a:avLst/>
            </a:prstGeom>
            <a:ln>
              <a:solidFill>
                <a:srgbClr val="F1D4A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9" name="Picture 8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83" y="4381431"/>
            <a:ext cx="2557227" cy="2557227"/>
          </a:xfrm>
          <a:prstGeom prst="rect">
            <a:avLst/>
          </a:prstGeom>
          <a:effectLst/>
        </p:spPr>
      </p:pic>
      <p:sp>
        <p:nvSpPr>
          <p:cNvPr id="90" name="TextBox 89"/>
          <p:cNvSpPr txBox="1"/>
          <p:nvPr/>
        </p:nvSpPr>
        <p:spPr>
          <a:xfrm>
            <a:off x="1900026" y="159041"/>
            <a:ext cx="8391951" cy="738664"/>
          </a:xfrm>
          <a:prstGeom prst="rect">
            <a:avLst/>
          </a:prstGeom>
          <a:noFill/>
        </p:spPr>
        <p:txBody>
          <a:bodyPr wrap="square" lIns="182880" tIns="91440" rIns="182880" bIns="91440" rtlCol="0">
            <a:spAutoFit/>
          </a:bodyPr>
          <a:lstStyle/>
          <a:p>
            <a:pPr algn="ctr"/>
            <a:r>
              <a:rPr lang="en-US" sz="3600" dirty="0">
                <a:solidFill>
                  <a:srgbClr val="F5F3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Have you think about it?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0295596" y="6527230"/>
            <a:ext cx="870570" cy="307777"/>
          </a:xfrm>
          <a:prstGeom prst="rect">
            <a:avLst/>
          </a:prstGeom>
          <a:noFill/>
        </p:spPr>
        <p:txBody>
          <a:bodyPr wrap="square" lIns="182880" tIns="91440" rIns="182880" bIns="91440" rtlCol="0">
            <a:spAutoFit/>
          </a:bodyPr>
          <a:lstStyle/>
          <a:p>
            <a:r>
              <a:rPr lang="en-US" sz="800" b="1" dirty="0">
                <a:solidFill>
                  <a:srgbClr val="F5F3ED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Traveler</a:t>
            </a:r>
          </a:p>
        </p:txBody>
      </p:sp>
      <p:sp>
        <p:nvSpPr>
          <p:cNvPr id="95" name="Slide Number Placeholder 9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3040B-D519-42B0-9B43-45DD7D80F26C}" type="slidenum">
              <a:rPr lang="en-US" smtClean="0">
                <a:solidFill>
                  <a:srgbClr val="F5F3ED"/>
                </a:solidFill>
              </a:rPr>
              <a:pPr/>
              <a:t>8</a:t>
            </a:fld>
            <a:endParaRPr lang="en-US" dirty="0">
              <a:solidFill>
                <a:srgbClr val="F5F3E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879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3"/>
            <a:ext cx="12192000" cy="6927276"/>
          </a:xfrm>
          <a:prstGeom prst="rect">
            <a:avLst/>
          </a:prstGeom>
          <a:solidFill>
            <a:srgbClr val="C02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875458" y="846010"/>
            <a:ext cx="2618943" cy="9269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4709" y="2521057"/>
            <a:ext cx="1116258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rgbClr val="E3798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 ABOUT HOW MANY SLIDES, IT IS…</a:t>
            </a:r>
          </a:p>
          <a:p>
            <a:pPr algn="ctr"/>
            <a:r>
              <a:rPr lang="en-US" sz="7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MINUTES PER SLIDE</a:t>
            </a:r>
          </a:p>
          <a:p>
            <a:pPr algn="ctr"/>
            <a:r>
              <a:rPr lang="en-US" sz="3800" dirty="0">
                <a:solidFill>
                  <a:srgbClr val="E3798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THAT IS IMPORTANT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9092" y="-2424155"/>
            <a:ext cx="5293402" cy="242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412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1044</Words>
  <Application>Microsoft Office PowerPoint</Application>
  <PresentationFormat>Widescreen</PresentationFormat>
  <Paragraphs>199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Arial Black</vt:lpstr>
      <vt:lpstr>Calibri</vt:lpstr>
      <vt:lpstr>Calibri Light</vt:lpstr>
      <vt:lpstr>Freestyle Script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Chuming Chan</dc:creator>
  <cp:lastModifiedBy>Chuming Chan</cp:lastModifiedBy>
  <cp:revision>18</cp:revision>
  <dcterms:created xsi:type="dcterms:W3CDTF">2020-01-14T13:00:35Z</dcterms:created>
  <dcterms:modified xsi:type="dcterms:W3CDTF">2020-01-14T15:17:57Z</dcterms:modified>
</cp:coreProperties>
</file>